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ato" charset="1" panose="020F0502020204030203"/>
      <p:regular r:id="rId16"/>
    </p:embeddedFont>
    <p:embeddedFont>
      <p:font typeface="Lato Bold" charset="1" panose="020F0502020204030203"/>
      <p:regular r:id="rId17"/>
    </p:embeddedFont>
    <p:embeddedFont>
      <p:font typeface="Poppins Bold" charset="1" panose="00000800000000000000"/>
      <p:regular r:id="rId18"/>
    </p:embeddedFont>
    <p:embeddedFont>
      <p:font typeface="Poppins" charset="1" panose="00000500000000000000"/>
      <p:regular r:id="rId19"/>
    </p:embeddedFont>
    <p:embeddedFont>
      <p:font typeface="Canva Sans Bold"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19.png" Type="http://schemas.openxmlformats.org/officeDocument/2006/relationships/image"/><Relationship Id="rId20" Target="../media/image44.sv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https://docs.google.com/document/d/1z9mzExvBjvTfY-aJ0Wdi5NReFRSRxGI8vSQfhupYBlY/edit?tab=t.0" TargetMode="External" Type="http://schemas.openxmlformats.org/officeDocument/2006/relationships/hyperlink"/><Relationship Id="rId2" Target="../media/image48.png" Type="http://schemas.openxmlformats.org/officeDocument/2006/relationships/image"/><Relationship Id="rId3" Target="../media/image49.svg" Type="http://schemas.openxmlformats.org/officeDocument/2006/relationships/image"/><Relationship Id="rId4" Target="../media/image50.jpeg" Type="http://schemas.openxmlformats.org/officeDocument/2006/relationships/image"/><Relationship Id="rId5" Target="../media/VAGzfEUoGFs.mp4" Type="http://schemas.openxmlformats.org/officeDocument/2006/relationships/video"/><Relationship Id="rId6" Target="../media/VAGzfEUoGFs.mp4" Type="http://schemas.microsoft.com/office/2007/relationships/media"/><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405967" y="-1572490"/>
            <a:ext cx="8886803" cy="6388686"/>
          </a:xfrm>
          <a:custGeom>
            <a:avLst/>
            <a:gdLst/>
            <a:ahLst/>
            <a:cxnLst/>
            <a:rect r="r" b="b" t="t" l="l"/>
            <a:pathLst>
              <a:path h="6388686" w="8886803">
                <a:moveTo>
                  <a:pt x="0" y="0"/>
                </a:moveTo>
                <a:lnTo>
                  <a:pt x="8886803" y="0"/>
                </a:lnTo>
                <a:lnTo>
                  <a:pt x="8886803" y="6388686"/>
                </a:lnTo>
                <a:lnTo>
                  <a:pt x="0" y="6388686"/>
                </a:lnTo>
                <a:lnTo>
                  <a:pt x="0" y="0"/>
                </a:lnTo>
                <a:close/>
              </a:path>
            </a:pathLst>
          </a:custGeom>
          <a:blipFill>
            <a:blip r:embed="rId2"/>
            <a:stretch>
              <a:fillRect l="0" t="-501" r="0" b="0"/>
            </a:stretch>
          </a:blipFill>
        </p:spPr>
      </p:sp>
      <p:grpSp>
        <p:nvGrpSpPr>
          <p:cNvPr name="Group 3" id="3"/>
          <p:cNvGrpSpPr/>
          <p:nvPr/>
        </p:nvGrpSpPr>
        <p:grpSpPr>
          <a:xfrm rot="0">
            <a:off x="102030" y="6989338"/>
            <a:ext cx="1971627" cy="2333624"/>
            <a:chOff x="0" y="0"/>
            <a:chExt cx="1100884" cy="1303010"/>
          </a:xfrm>
        </p:grpSpPr>
        <p:sp>
          <p:nvSpPr>
            <p:cNvPr name="Freeform 4" id="4"/>
            <p:cNvSpPr/>
            <p:nvPr/>
          </p:nvSpPr>
          <p:spPr>
            <a:xfrm flipH="false" flipV="false" rot="0">
              <a:off x="0" y="0"/>
              <a:ext cx="1100884" cy="1303010"/>
            </a:xfrm>
            <a:custGeom>
              <a:avLst/>
              <a:gdLst/>
              <a:ahLst/>
              <a:cxnLst/>
              <a:rect r="r" b="b" t="t" l="l"/>
              <a:pathLst>
                <a:path h="1303010" w="1100884">
                  <a:moveTo>
                    <a:pt x="58900" y="0"/>
                  </a:moveTo>
                  <a:lnTo>
                    <a:pt x="1041984" y="0"/>
                  </a:lnTo>
                  <a:cubicBezTo>
                    <a:pt x="1074513" y="0"/>
                    <a:pt x="1100884" y="26370"/>
                    <a:pt x="1100884" y="58900"/>
                  </a:cubicBezTo>
                  <a:lnTo>
                    <a:pt x="1100884" y="1244110"/>
                  </a:lnTo>
                  <a:cubicBezTo>
                    <a:pt x="1100884" y="1276639"/>
                    <a:pt x="1074513" y="1303010"/>
                    <a:pt x="1041984" y="1303010"/>
                  </a:cubicBezTo>
                  <a:lnTo>
                    <a:pt x="58900" y="1303010"/>
                  </a:lnTo>
                  <a:cubicBezTo>
                    <a:pt x="26370" y="1303010"/>
                    <a:pt x="0" y="1276639"/>
                    <a:pt x="0" y="1244110"/>
                  </a:cubicBezTo>
                  <a:lnTo>
                    <a:pt x="0" y="58900"/>
                  </a:lnTo>
                  <a:cubicBezTo>
                    <a:pt x="0" y="26370"/>
                    <a:pt x="26370" y="0"/>
                    <a:pt x="58900" y="0"/>
                  </a:cubicBezTo>
                  <a:close/>
                </a:path>
              </a:pathLst>
            </a:custGeom>
            <a:blipFill>
              <a:blip r:embed="rId3"/>
              <a:stretch>
                <a:fillRect l="-20927" t="-14802" r="-28962" b="-58675"/>
              </a:stretch>
            </a:blipFill>
          </p:spPr>
        </p:sp>
      </p:grpSp>
      <p:grpSp>
        <p:nvGrpSpPr>
          <p:cNvPr name="Group 5" id="5"/>
          <p:cNvGrpSpPr/>
          <p:nvPr/>
        </p:nvGrpSpPr>
        <p:grpSpPr>
          <a:xfrm rot="0">
            <a:off x="2366150" y="6865964"/>
            <a:ext cx="1893717" cy="2441575"/>
            <a:chOff x="0" y="0"/>
            <a:chExt cx="1100884" cy="1419372"/>
          </a:xfrm>
        </p:grpSpPr>
        <p:sp>
          <p:nvSpPr>
            <p:cNvPr name="Freeform 6" id="6"/>
            <p:cNvSpPr/>
            <p:nvPr/>
          </p:nvSpPr>
          <p:spPr>
            <a:xfrm flipH="false" flipV="false" rot="0">
              <a:off x="0" y="0"/>
              <a:ext cx="1100884" cy="1419372"/>
            </a:xfrm>
            <a:custGeom>
              <a:avLst/>
              <a:gdLst/>
              <a:ahLst/>
              <a:cxnLst/>
              <a:rect r="r" b="b" t="t" l="l"/>
              <a:pathLst>
                <a:path h="1419372" w="1100884">
                  <a:moveTo>
                    <a:pt x="61323" y="0"/>
                  </a:moveTo>
                  <a:lnTo>
                    <a:pt x="1039560" y="0"/>
                  </a:lnTo>
                  <a:cubicBezTo>
                    <a:pt x="1055824" y="0"/>
                    <a:pt x="1071422" y="6461"/>
                    <a:pt x="1082923" y="17961"/>
                  </a:cubicBezTo>
                  <a:cubicBezTo>
                    <a:pt x="1094423" y="29461"/>
                    <a:pt x="1100884" y="45059"/>
                    <a:pt x="1100884" y="61323"/>
                  </a:cubicBezTo>
                  <a:lnTo>
                    <a:pt x="1100884" y="1358049"/>
                  </a:lnTo>
                  <a:cubicBezTo>
                    <a:pt x="1100884" y="1374313"/>
                    <a:pt x="1094423" y="1389911"/>
                    <a:pt x="1082923" y="1401411"/>
                  </a:cubicBezTo>
                  <a:cubicBezTo>
                    <a:pt x="1071422" y="1412911"/>
                    <a:pt x="1055824" y="1419372"/>
                    <a:pt x="1039560" y="1419372"/>
                  </a:cubicBezTo>
                  <a:lnTo>
                    <a:pt x="61323" y="1419372"/>
                  </a:lnTo>
                  <a:cubicBezTo>
                    <a:pt x="45059" y="1419372"/>
                    <a:pt x="29461" y="1412911"/>
                    <a:pt x="17961" y="1401411"/>
                  </a:cubicBezTo>
                  <a:cubicBezTo>
                    <a:pt x="6461" y="1389911"/>
                    <a:pt x="0" y="1374313"/>
                    <a:pt x="0" y="1358049"/>
                  </a:cubicBezTo>
                  <a:lnTo>
                    <a:pt x="0" y="61323"/>
                  </a:lnTo>
                  <a:cubicBezTo>
                    <a:pt x="0" y="45059"/>
                    <a:pt x="6461" y="29461"/>
                    <a:pt x="17961" y="17961"/>
                  </a:cubicBezTo>
                  <a:cubicBezTo>
                    <a:pt x="29461" y="6461"/>
                    <a:pt x="45059" y="0"/>
                    <a:pt x="61323" y="0"/>
                  </a:cubicBezTo>
                  <a:close/>
                </a:path>
              </a:pathLst>
            </a:custGeom>
            <a:blipFill>
              <a:blip r:embed="rId4"/>
              <a:stretch>
                <a:fillRect l="-1220" t="0" r="-1220" b="0"/>
              </a:stretch>
            </a:blipFill>
          </p:spPr>
        </p:sp>
      </p:grpSp>
      <p:grpSp>
        <p:nvGrpSpPr>
          <p:cNvPr name="Group 7" id="7"/>
          <p:cNvGrpSpPr/>
          <p:nvPr/>
        </p:nvGrpSpPr>
        <p:grpSpPr>
          <a:xfrm rot="0">
            <a:off x="7011472" y="6865964"/>
            <a:ext cx="2063593" cy="2409347"/>
            <a:chOff x="0" y="0"/>
            <a:chExt cx="1198833" cy="1399697"/>
          </a:xfrm>
        </p:grpSpPr>
        <p:sp>
          <p:nvSpPr>
            <p:cNvPr name="Freeform 8" id="8"/>
            <p:cNvSpPr/>
            <p:nvPr/>
          </p:nvSpPr>
          <p:spPr>
            <a:xfrm flipH="false" flipV="false" rot="0">
              <a:off x="0" y="0"/>
              <a:ext cx="1198833" cy="1399697"/>
            </a:xfrm>
            <a:custGeom>
              <a:avLst/>
              <a:gdLst/>
              <a:ahLst/>
              <a:cxnLst/>
              <a:rect r="r" b="b" t="t" l="l"/>
              <a:pathLst>
                <a:path h="1399697" w="1198833">
                  <a:moveTo>
                    <a:pt x="56275" y="0"/>
                  </a:moveTo>
                  <a:lnTo>
                    <a:pt x="1142558" y="0"/>
                  </a:lnTo>
                  <a:cubicBezTo>
                    <a:pt x="1173638" y="0"/>
                    <a:pt x="1198833" y="25195"/>
                    <a:pt x="1198833" y="56275"/>
                  </a:cubicBezTo>
                  <a:lnTo>
                    <a:pt x="1198833" y="1343422"/>
                  </a:lnTo>
                  <a:cubicBezTo>
                    <a:pt x="1198833" y="1374502"/>
                    <a:pt x="1173638" y="1399697"/>
                    <a:pt x="1142558" y="1399697"/>
                  </a:cubicBezTo>
                  <a:lnTo>
                    <a:pt x="56275" y="1399697"/>
                  </a:lnTo>
                  <a:cubicBezTo>
                    <a:pt x="25195" y="1399697"/>
                    <a:pt x="0" y="1374502"/>
                    <a:pt x="0" y="1343422"/>
                  </a:cubicBezTo>
                  <a:lnTo>
                    <a:pt x="0" y="56275"/>
                  </a:lnTo>
                  <a:cubicBezTo>
                    <a:pt x="0" y="25195"/>
                    <a:pt x="25195" y="0"/>
                    <a:pt x="56275" y="0"/>
                  </a:cubicBezTo>
                  <a:close/>
                </a:path>
              </a:pathLst>
            </a:custGeom>
            <a:blipFill>
              <a:blip r:embed="rId5"/>
              <a:stretch>
                <a:fillRect l="-12698" t="0" r="-12698" b="0"/>
              </a:stretch>
            </a:blipFill>
          </p:spPr>
        </p:sp>
      </p:grpSp>
      <p:grpSp>
        <p:nvGrpSpPr>
          <p:cNvPr name="Group 9" id="9"/>
          <p:cNvGrpSpPr/>
          <p:nvPr/>
        </p:nvGrpSpPr>
        <p:grpSpPr>
          <a:xfrm rot="0">
            <a:off x="9075065" y="6722462"/>
            <a:ext cx="2352237" cy="2670698"/>
            <a:chOff x="0" y="0"/>
            <a:chExt cx="1036371" cy="1176682"/>
          </a:xfrm>
        </p:grpSpPr>
        <p:sp>
          <p:nvSpPr>
            <p:cNvPr name="Freeform 10" id="10"/>
            <p:cNvSpPr/>
            <p:nvPr/>
          </p:nvSpPr>
          <p:spPr>
            <a:xfrm flipH="false" flipV="false" rot="0">
              <a:off x="0" y="0"/>
              <a:ext cx="1036371" cy="1176682"/>
            </a:xfrm>
            <a:custGeom>
              <a:avLst/>
              <a:gdLst/>
              <a:ahLst/>
              <a:cxnLst/>
              <a:rect r="r" b="b" t="t" l="l"/>
              <a:pathLst>
                <a:path h="1176682" w="1036371">
                  <a:moveTo>
                    <a:pt x="49370" y="0"/>
                  </a:moveTo>
                  <a:lnTo>
                    <a:pt x="987002" y="0"/>
                  </a:lnTo>
                  <a:cubicBezTo>
                    <a:pt x="1014268" y="0"/>
                    <a:pt x="1036371" y="22103"/>
                    <a:pt x="1036371" y="49370"/>
                  </a:cubicBezTo>
                  <a:lnTo>
                    <a:pt x="1036371" y="1127312"/>
                  </a:lnTo>
                  <a:cubicBezTo>
                    <a:pt x="1036371" y="1140406"/>
                    <a:pt x="1031170" y="1152963"/>
                    <a:pt x="1021911" y="1162222"/>
                  </a:cubicBezTo>
                  <a:cubicBezTo>
                    <a:pt x="1012653" y="1171481"/>
                    <a:pt x="1000095" y="1176682"/>
                    <a:pt x="987002" y="1176682"/>
                  </a:cubicBezTo>
                  <a:lnTo>
                    <a:pt x="49370" y="1176682"/>
                  </a:lnTo>
                  <a:cubicBezTo>
                    <a:pt x="22103" y="1176682"/>
                    <a:pt x="0" y="1154578"/>
                    <a:pt x="0" y="1127312"/>
                  </a:cubicBezTo>
                  <a:lnTo>
                    <a:pt x="0" y="49370"/>
                  </a:lnTo>
                  <a:cubicBezTo>
                    <a:pt x="0" y="22103"/>
                    <a:pt x="22103" y="0"/>
                    <a:pt x="49370" y="0"/>
                  </a:cubicBezTo>
                  <a:close/>
                </a:path>
              </a:pathLst>
            </a:custGeom>
            <a:blipFill>
              <a:blip r:embed="rId6"/>
              <a:stretch>
                <a:fillRect l="-20205" t="-87256" r="-12675" b="0"/>
              </a:stretch>
            </a:blipFill>
          </p:spPr>
        </p:sp>
      </p:grpSp>
      <p:grpSp>
        <p:nvGrpSpPr>
          <p:cNvPr name="Group 11" id="11"/>
          <p:cNvGrpSpPr/>
          <p:nvPr/>
        </p:nvGrpSpPr>
        <p:grpSpPr>
          <a:xfrm rot="0">
            <a:off x="4699693" y="6865964"/>
            <a:ext cx="2033744" cy="2409347"/>
            <a:chOff x="0" y="0"/>
            <a:chExt cx="1181492" cy="1399697"/>
          </a:xfrm>
        </p:grpSpPr>
        <p:sp>
          <p:nvSpPr>
            <p:cNvPr name="Freeform 12" id="12"/>
            <p:cNvSpPr/>
            <p:nvPr/>
          </p:nvSpPr>
          <p:spPr>
            <a:xfrm flipH="true" flipV="false" rot="0">
              <a:off x="0" y="0"/>
              <a:ext cx="1181492" cy="1399697"/>
            </a:xfrm>
            <a:custGeom>
              <a:avLst/>
              <a:gdLst/>
              <a:ahLst/>
              <a:cxnLst/>
              <a:rect r="r" b="b" t="t" l="l"/>
              <a:pathLst>
                <a:path h="1399697" w="1181492">
                  <a:moveTo>
                    <a:pt x="1124391" y="0"/>
                  </a:moveTo>
                  <a:lnTo>
                    <a:pt x="57101" y="0"/>
                  </a:lnTo>
                  <a:cubicBezTo>
                    <a:pt x="25565" y="0"/>
                    <a:pt x="0" y="25565"/>
                    <a:pt x="0" y="57101"/>
                  </a:cubicBezTo>
                  <a:lnTo>
                    <a:pt x="0" y="1342596"/>
                  </a:lnTo>
                  <a:cubicBezTo>
                    <a:pt x="0" y="1374132"/>
                    <a:pt x="25565" y="1399697"/>
                    <a:pt x="57101" y="1399697"/>
                  </a:cubicBezTo>
                  <a:lnTo>
                    <a:pt x="1124391" y="1399697"/>
                  </a:lnTo>
                  <a:cubicBezTo>
                    <a:pt x="1155927" y="1399697"/>
                    <a:pt x="1181492" y="1374132"/>
                    <a:pt x="1181492" y="1342596"/>
                  </a:cubicBezTo>
                  <a:lnTo>
                    <a:pt x="1181492" y="57101"/>
                  </a:lnTo>
                  <a:cubicBezTo>
                    <a:pt x="1181492" y="25565"/>
                    <a:pt x="1155927" y="0"/>
                    <a:pt x="1124391" y="0"/>
                  </a:cubicBezTo>
                  <a:close/>
                </a:path>
              </a:pathLst>
            </a:custGeom>
            <a:blipFill>
              <a:blip r:embed="rId7"/>
              <a:stretch>
                <a:fillRect l="-19601" t="-39911" r="-20538" b="-22193"/>
              </a:stretch>
            </a:blipFill>
          </p:spPr>
        </p:sp>
      </p:grpSp>
      <p:sp>
        <p:nvSpPr>
          <p:cNvPr name="TextBox 13" id="13"/>
          <p:cNvSpPr txBox="true"/>
          <p:nvPr/>
        </p:nvSpPr>
        <p:spPr>
          <a:xfrm rot="0">
            <a:off x="4846867" y="9888738"/>
            <a:ext cx="1974789" cy="212861"/>
          </a:xfrm>
          <a:prstGeom prst="rect">
            <a:avLst/>
          </a:prstGeom>
        </p:spPr>
        <p:txBody>
          <a:bodyPr anchor="t" rtlCol="false" tIns="0" lIns="0" bIns="0" rIns="0">
            <a:spAutoFit/>
          </a:bodyPr>
          <a:lstStyle/>
          <a:p>
            <a:pPr algn="l">
              <a:lnSpc>
                <a:spcPts val="1706"/>
              </a:lnSpc>
              <a:spcBef>
                <a:spcPct val="0"/>
              </a:spcBef>
            </a:pPr>
            <a:r>
              <a:rPr lang="en-US" sz="1219">
                <a:solidFill>
                  <a:srgbClr val="4DB6E4"/>
                </a:solidFill>
                <a:latin typeface="Lato"/>
                <a:ea typeface="Lato"/>
                <a:cs typeface="Lato"/>
                <a:sym typeface="Lato"/>
              </a:rPr>
              <a:t>Data Analyst, Python Expert</a:t>
            </a:r>
          </a:p>
        </p:txBody>
      </p:sp>
      <p:sp>
        <p:nvSpPr>
          <p:cNvPr name="TextBox 14" id="14"/>
          <p:cNvSpPr txBox="true"/>
          <p:nvPr/>
        </p:nvSpPr>
        <p:spPr>
          <a:xfrm rot="0">
            <a:off x="4846867" y="9414414"/>
            <a:ext cx="1258410" cy="487165"/>
          </a:xfrm>
          <a:prstGeom prst="rect">
            <a:avLst/>
          </a:prstGeom>
        </p:spPr>
        <p:txBody>
          <a:bodyPr anchor="t" rtlCol="false" tIns="0" lIns="0" bIns="0" rIns="0">
            <a:spAutoFit/>
          </a:bodyPr>
          <a:lstStyle/>
          <a:p>
            <a:pPr algn="l">
              <a:lnSpc>
                <a:spcPts val="1943"/>
              </a:lnSpc>
            </a:pPr>
            <a:r>
              <a:rPr lang="en-US" sz="1387" b="true">
                <a:solidFill>
                  <a:srgbClr val="FBF9F1"/>
                </a:solidFill>
                <a:latin typeface="Lato Bold"/>
                <a:ea typeface="Lato Bold"/>
                <a:cs typeface="Lato Bold"/>
                <a:sym typeface="Lato Bold"/>
              </a:rPr>
              <a:t>AASHI</a:t>
            </a:r>
          </a:p>
          <a:p>
            <a:pPr algn="l">
              <a:lnSpc>
                <a:spcPts val="1943"/>
              </a:lnSpc>
              <a:spcBef>
                <a:spcPct val="0"/>
              </a:spcBef>
            </a:pPr>
            <a:r>
              <a:rPr lang="en-US" b="true" sz="1387">
                <a:solidFill>
                  <a:srgbClr val="FBF9F1"/>
                </a:solidFill>
                <a:latin typeface="Lato Bold"/>
                <a:ea typeface="Lato Bold"/>
                <a:cs typeface="Lato Bold"/>
                <a:sym typeface="Lato Bold"/>
              </a:rPr>
              <a:t>GUPTA</a:t>
            </a:r>
          </a:p>
        </p:txBody>
      </p:sp>
      <p:sp>
        <p:nvSpPr>
          <p:cNvPr name="TextBox 15" id="15"/>
          <p:cNvSpPr txBox="true"/>
          <p:nvPr/>
        </p:nvSpPr>
        <p:spPr>
          <a:xfrm rot="0">
            <a:off x="285727" y="718977"/>
            <a:ext cx="9569242" cy="2938988"/>
          </a:xfrm>
          <a:prstGeom prst="rect">
            <a:avLst/>
          </a:prstGeom>
        </p:spPr>
        <p:txBody>
          <a:bodyPr anchor="t" rtlCol="false" tIns="0" lIns="0" bIns="0" rIns="0">
            <a:spAutoFit/>
          </a:bodyPr>
          <a:lstStyle/>
          <a:p>
            <a:pPr algn="l">
              <a:lnSpc>
                <a:spcPts val="10733"/>
              </a:lnSpc>
            </a:pPr>
            <a:r>
              <a:rPr lang="en-US" sz="11666" b="true">
                <a:solidFill>
                  <a:srgbClr val="FBF9F1"/>
                </a:solidFill>
                <a:latin typeface="Poppins Bold"/>
                <a:ea typeface="Poppins Bold"/>
                <a:cs typeface="Poppins Bold"/>
                <a:sym typeface="Poppins Bold"/>
              </a:rPr>
              <a:t>GROUND</a:t>
            </a:r>
          </a:p>
          <a:p>
            <a:pPr algn="l">
              <a:lnSpc>
                <a:spcPts val="10733"/>
              </a:lnSpc>
            </a:pPr>
            <a:r>
              <a:rPr lang="en-US" sz="11666" b="true">
                <a:solidFill>
                  <a:srgbClr val="4DB6E4"/>
                </a:solidFill>
                <a:latin typeface="Poppins Bold"/>
                <a:ea typeface="Poppins Bold"/>
                <a:cs typeface="Poppins Bold"/>
                <a:sym typeface="Poppins Bold"/>
              </a:rPr>
              <a:t>ZERO</a:t>
            </a:r>
          </a:p>
        </p:txBody>
      </p:sp>
      <p:sp>
        <p:nvSpPr>
          <p:cNvPr name="TextBox 16" id="16"/>
          <p:cNvSpPr txBox="true"/>
          <p:nvPr/>
        </p:nvSpPr>
        <p:spPr>
          <a:xfrm rot="0">
            <a:off x="333523" y="3607167"/>
            <a:ext cx="13809608" cy="1736725"/>
          </a:xfrm>
          <a:prstGeom prst="rect">
            <a:avLst/>
          </a:prstGeom>
        </p:spPr>
        <p:txBody>
          <a:bodyPr anchor="t" rtlCol="false" tIns="0" lIns="0" bIns="0" rIns="0">
            <a:spAutoFit/>
          </a:bodyPr>
          <a:lstStyle/>
          <a:p>
            <a:pPr algn="l">
              <a:lnSpc>
                <a:spcPts val="4620"/>
              </a:lnSpc>
            </a:pPr>
            <a:r>
              <a:rPr lang="en-US" sz="3300" b="true">
                <a:solidFill>
                  <a:srgbClr val="E5E1DA"/>
                </a:solidFill>
                <a:latin typeface="Poppins Bold"/>
                <a:ea typeface="Poppins Bold"/>
                <a:cs typeface="Poppins Bold"/>
                <a:sym typeface="Poppins Bold"/>
              </a:rPr>
              <a:t>Project Title</a:t>
            </a:r>
            <a:r>
              <a:rPr lang="en-US" sz="3300">
                <a:solidFill>
                  <a:srgbClr val="E5E1DA"/>
                </a:solidFill>
                <a:latin typeface="Poppins"/>
                <a:ea typeface="Poppins"/>
                <a:cs typeface="Poppins"/>
                <a:sym typeface="Poppins"/>
              </a:rPr>
              <a:t> → AI-Powered Groundwater Intelligence for Sustainable Farming and Policy Action</a:t>
            </a:r>
          </a:p>
          <a:p>
            <a:pPr algn="l">
              <a:lnSpc>
                <a:spcPts val="4480"/>
              </a:lnSpc>
              <a:spcBef>
                <a:spcPct val="0"/>
              </a:spcBef>
            </a:pPr>
          </a:p>
        </p:txBody>
      </p:sp>
      <p:sp>
        <p:nvSpPr>
          <p:cNvPr name="TextBox 17" id="17"/>
          <p:cNvSpPr txBox="true"/>
          <p:nvPr/>
        </p:nvSpPr>
        <p:spPr>
          <a:xfrm rot="0">
            <a:off x="102030" y="9873255"/>
            <a:ext cx="2219276" cy="212861"/>
          </a:xfrm>
          <a:prstGeom prst="rect">
            <a:avLst/>
          </a:prstGeom>
        </p:spPr>
        <p:txBody>
          <a:bodyPr anchor="t" rtlCol="false" tIns="0" lIns="0" bIns="0" rIns="0">
            <a:spAutoFit/>
          </a:bodyPr>
          <a:lstStyle/>
          <a:p>
            <a:pPr algn="l">
              <a:lnSpc>
                <a:spcPts val="1706"/>
              </a:lnSpc>
              <a:spcBef>
                <a:spcPct val="0"/>
              </a:spcBef>
            </a:pPr>
            <a:r>
              <a:rPr lang="en-US" sz="1219">
                <a:solidFill>
                  <a:srgbClr val="4DB6E4"/>
                </a:solidFill>
                <a:latin typeface="Lato"/>
                <a:ea typeface="Lato"/>
                <a:cs typeface="Lato"/>
                <a:sym typeface="Lato"/>
              </a:rPr>
              <a:t>Team Leader, App Developer</a:t>
            </a:r>
          </a:p>
        </p:txBody>
      </p:sp>
      <p:sp>
        <p:nvSpPr>
          <p:cNvPr name="TextBox 18" id="18"/>
          <p:cNvSpPr txBox="true"/>
          <p:nvPr/>
        </p:nvSpPr>
        <p:spPr>
          <a:xfrm rot="0">
            <a:off x="240245" y="9365582"/>
            <a:ext cx="1258410" cy="487165"/>
          </a:xfrm>
          <a:prstGeom prst="rect">
            <a:avLst/>
          </a:prstGeom>
        </p:spPr>
        <p:txBody>
          <a:bodyPr anchor="t" rtlCol="false" tIns="0" lIns="0" bIns="0" rIns="0">
            <a:spAutoFit/>
          </a:bodyPr>
          <a:lstStyle/>
          <a:p>
            <a:pPr algn="l">
              <a:lnSpc>
                <a:spcPts val="1943"/>
              </a:lnSpc>
            </a:pPr>
            <a:r>
              <a:rPr lang="en-US" sz="1387" b="true">
                <a:solidFill>
                  <a:srgbClr val="FBF9F1"/>
                </a:solidFill>
                <a:latin typeface="Lato Bold"/>
                <a:ea typeface="Lato Bold"/>
                <a:cs typeface="Lato Bold"/>
                <a:sym typeface="Lato Bold"/>
              </a:rPr>
              <a:t>PRIYANSHU</a:t>
            </a:r>
          </a:p>
          <a:p>
            <a:pPr algn="l">
              <a:lnSpc>
                <a:spcPts val="1943"/>
              </a:lnSpc>
              <a:spcBef>
                <a:spcPct val="0"/>
              </a:spcBef>
            </a:pPr>
            <a:r>
              <a:rPr lang="en-US" b="true" sz="1387">
                <a:solidFill>
                  <a:srgbClr val="FBF9F1"/>
                </a:solidFill>
                <a:latin typeface="Lato Bold"/>
                <a:ea typeface="Lato Bold"/>
                <a:cs typeface="Lato Bold"/>
                <a:sym typeface="Lato Bold"/>
              </a:rPr>
              <a:t>KUMAR</a:t>
            </a:r>
          </a:p>
        </p:txBody>
      </p:sp>
      <p:sp>
        <p:nvSpPr>
          <p:cNvPr name="TextBox 19" id="19"/>
          <p:cNvSpPr txBox="true"/>
          <p:nvPr/>
        </p:nvSpPr>
        <p:spPr>
          <a:xfrm rot="0">
            <a:off x="2321306" y="9873255"/>
            <a:ext cx="2458953" cy="212861"/>
          </a:xfrm>
          <a:prstGeom prst="rect">
            <a:avLst/>
          </a:prstGeom>
        </p:spPr>
        <p:txBody>
          <a:bodyPr anchor="t" rtlCol="false" tIns="0" lIns="0" bIns="0" rIns="0">
            <a:spAutoFit/>
          </a:bodyPr>
          <a:lstStyle/>
          <a:p>
            <a:pPr algn="l">
              <a:lnSpc>
                <a:spcPts val="1706"/>
              </a:lnSpc>
              <a:spcBef>
                <a:spcPct val="0"/>
              </a:spcBef>
            </a:pPr>
            <a:r>
              <a:rPr lang="en-US" sz="1219">
                <a:solidFill>
                  <a:srgbClr val="4DB6E4"/>
                </a:solidFill>
                <a:latin typeface="Lato"/>
                <a:ea typeface="Lato"/>
                <a:cs typeface="Lato"/>
                <a:sym typeface="Lato"/>
              </a:rPr>
              <a:t>ChatBot/AI, Backend Manager</a:t>
            </a:r>
          </a:p>
        </p:txBody>
      </p:sp>
      <p:sp>
        <p:nvSpPr>
          <p:cNvPr name="TextBox 20" id="20"/>
          <p:cNvSpPr txBox="true"/>
          <p:nvPr/>
        </p:nvSpPr>
        <p:spPr>
          <a:xfrm rot="0">
            <a:off x="2467292" y="9360585"/>
            <a:ext cx="1064611" cy="487165"/>
          </a:xfrm>
          <a:prstGeom prst="rect">
            <a:avLst/>
          </a:prstGeom>
        </p:spPr>
        <p:txBody>
          <a:bodyPr anchor="t" rtlCol="false" tIns="0" lIns="0" bIns="0" rIns="0">
            <a:spAutoFit/>
          </a:bodyPr>
          <a:lstStyle/>
          <a:p>
            <a:pPr algn="l">
              <a:lnSpc>
                <a:spcPts val="1943"/>
              </a:lnSpc>
            </a:pPr>
            <a:r>
              <a:rPr lang="en-US" sz="1387" b="true">
                <a:solidFill>
                  <a:srgbClr val="FBF9F1"/>
                </a:solidFill>
                <a:latin typeface="Lato Bold"/>
                <a:ea typeface="Lato Bold"/>
                <a:cs typeface="Lato Bold"/>
                <a:sym typeface="Lato Bold"/>
              </a:rPr>
              <a:t>MUKUL</a:t>
            </a:r>
          </a:p>
          <a:p>
            <a:pPr algn="l">
              <a:lnSpc>
                <a:spcPts val="1943"/>
              </a:lnSpc>
              <a:spcBef>
                <a:spcPct val="0"/>
              </a:spcBef>
            </a:pPr>
            <a:r>
              <a:rPr lang="en-US" b="true" sz="1387">
                <a:solidFill>
                  <a:srgbClr val="FBF9F1"/>
                </a:solidFill>
                <a:latin typeface="Lato Bold"/>
                <a:ea typeface="Lato Bold"/>
                <a:cs typeface="Lato Bold"/>
                <a:sym typeface="Lato Bold"/>
              </a:rPr>
              <a:t>SHARMA</a:t>
            </a:r>
          </a:p>
        </p:txBody>
      </p:sp>
      <p:sp>
        <p:nvSpPr>
          <p:cNvPr name="TextBox 21" id="21"/>
          <p:cNvSpPr txBox="true"/>
          <p:nvPr/>
        </p:nvSpPr>
        <p:spPr>
          <a:xfrm rot="0">
            <a:off x="7218960" y="9888738"/>
            <a:ext cx="1612744" cy="212861"/>
          </a:xfrm>
          <a:prstGeom prst="rect">
            <a:avLst/>
          </a:prstGeom>
        </p:spPr>
        <p:txBody>
          <a:bodyPr anchor="t" rtlCol="false" tIns="0" lIns="0" bIns="0" rIns="0">
            <a:spAutoFit/>
          </a:bodyPr>
          <a:lstStyle/>
          <a:p>
            <a:pPr algn="l">
              <a:lnSpc>
                <a:spcPts val="1706"/>
              </a:lnSpc>
              <a:spcBef>
                <a:spcPct val="0"/>
              </a:spcBef>
            </a:pPr>
            <a:r>
              <a:rPr lang="en-US" sz="1219">
                <a:solidFill>
                  <a:srgbClr val="4DB6E4"/>
                </a:solidFill>
                <a:latin typeface="Lato"/>
                <a:ea typeface="Lato"/>
                <a:cs typeface="Lato"/>
                <a:sym typeface="Lato"/>
              </a:rPr>
              <a:t>UI/UX Designer</a:t>
            </a:r>
          </a:p>
        </p:txBody>
      </p:sp>
      <p:sp>
        <p:nvSpPr>
          <p:cNvPr name="TextBox 22" id="22"/>
          <p:cNvSpPr txBox="true"/>
          <p:nvPr/>
        </p:nvSpPr>
        <p:spPr>
          <a:xfrm rot="0">
            <a:off x="7302354" y="9360585"/>
            <a:ext cx="1258410" cy="487165"/>
          </a:xfrm>
          <a:prstGeom prst="rect">
            <a:avLst/>
          </a:prstGeom>
        </p:spPr>
        <p:txBody>
          <a:bodyPr anchor="t" rtlCol="false" tIns="0" lIns="0" bIns="0" rIns="0">
            <a:spAutoFit/>
          </a:bodyPr>
          <a:lstStyle/>
          <a:p>
            <a:pPr algn="l">
              <a:lnSpc>
                <a:spcPts val="1943"/>
              </a:lnSpc>
            </a:pPr>
            <a:r>
              <a:rPr lang="en-US" sz="1387" b="true">
                <a:solidFill>
                  <a:srgbClr val="FBF9F1"/>
                </a:solidFill>
                <a:latin typeface="Lato Bold"/>
                <a:ea typeface="Lato Bold"/>
                <a:cs typeface="Lato Bold"/>
                <a:sym typeface="Lato Bold"/>
              </a:rPr>
              <a:t>AMRIT</a:t>
            </a:r>
          </a:p>
          <a:p>
            <a:pPr algn="l">
              <a:lnSpc>
                <a:spcPts val="1943"/>
              </a:lnSpc>
              <a:spcBef>
                <a:spcPct val="0"/>
              </a:spcBef>
            </a:pPr>
            <a:r>
              <a:rPr lang="en-US" b="true" sz="1387">
                <a:solidFill>
                  <a:srgbClr val="FBF9F1"/>
                </a:solidFill>
                <a:latin typeface="Lato Bold"/>
                <a:ea typeface="Lato Bold"/>
                <a:cs typeface="Lato Bold"/>
                <a:sym typeface="Lato Bold"/>
              </a:rPr>
              <a:t>JAISWAL</a:t>
            </a:r>
          </a:p>
        </p:txBody>
      </p:sp>
      <p:sp>
        <p:nvSpPr>
          <p:cNvPr name="TextBox 23" id="23"/>
          <p:cNvSpPr txBox="true"/>
          <p:nvPr/>
        </p:nvSpPr>
        <p:spPr>
          <a:xfrm rot="0">
            <a:off x="9363541" y="9873255"/>
            <a:ext cx="2054792" cy="212861"/>
          </a:xfrm>
          <a:prstGeom prst="rect">
            <a:avLst/>
          </a:prstGeom>
        </p:spPr>
        <p:txBody>
          <a:bodyPr anchor="t" rtlCol="false" tIns="0" lIns="0" bIns="0" rIns="0">
            <a:spAutoFit/>
          </a:bodyPr>
          <a:lstStyle/>
          <a:p>
            <a:pPr algn="l">
              <a:lnSpc>
                <a:spcPts val="1706"/>
              </a:lnSpc>
              <a:spcBef>
                <a:spcPct val="0"/>
              </a:spcBef>
            </a:pPr>
            <a:r>
              <a:rPr lang="en-US" sz="1219">
                <a:solidFill>
                  <a:srgbClr val="4DB6E4"/>
                </a:solidFill>
                <a:latin typeface="Lato"/>
                <a:ea typeface="Lato"/>
                <a:cs typeface="Lato"/>
                <a:sym typeface="Lato"/>
              </a:rPr>
              <a:t>Database Manager, UI/UX</a:t>
            </a:r>
          </a:p>
        </p:txBody>
      </p:sp>
      <p:sp>
        <p:nvSpPr>
          <p:cNvPr name="TextBox 24" id="24"/>
          <p:cNvSpPr txBox="true"/>
          <p:nvPr/>
        </p:nvSpPr>
        <p:spPr>
          <a:xfrm rot="0">
            <a:off x="9527470" y="9414414"/>
            <a:ext cx="1258410" cy="487165"/>
          </a:xfrm>
          <a:prstGeom prst="rect">
            <a:avLst/>
          </a:prstGeom>
        </p:spPr>
        <p:txBody>
          <a:bodyPr anchor="t" rtlCol="false" tIns="0" lIns="0" bIns="0" rIns="0">
            <a:spAutoFit/>
          </a:bodyPr>
          <a:lstStyle/>
          <a:p>
            <a:pPr algn="l">
              <a:lnSpc>
                <a:spcPts val="1943"/>
              </a:lnSpc>
            </a:pPr>
            <a:r>
              <a:rPr lang="en-US" sz="1387" b="true">
                <a:solidFill>
                  <a:srgbClr val="FBF9F1"/>
                </a:solidFill>
                <a:latin typeface="Lato Bold"/>
                <a:ea typeface="Lato Bold"/>
                <a:cs typeface="Lato Bold"/>
                <a:sym typeface="Lato Bold"/>
              </a:rPr>
              <a:t>YUVRAJ</a:t>
            </a:r>
          </a:p>
          <a:p>
            <a:pPr algn="l">
              <a:lnSpc>
                <a:spcPts val="1943"/>
              </a:lnSpc>
              <a:spcBef>
                <a:spcPct val="0"/>
              </a:spcBef>
            </a:pPr>
            <a:r>
              <a:rPr lang="en-US" b="true" sz="1387">
                <a:solidFill>
                  <a:srgbClr val="FBF9F1"/>
                </a:solidFill>
                <a:latin typeface="Lato Bold"/>
                <a:ea typeface="Lato Bold"/>
                <a:cs typeface="Lato Bold"/>
                <a:sym typeface="Lato Bold"/>
              </a:rPr>
              <a:t>BUNDELA</a:t>
            </a:r>
          </a:p>
        </p:txBody>
      </p:sp>
      <p:sp>
        <p:nvSpPr>
          <p:cNvPr name="TextBox 25" id="25"/>
          <p:cNvSpPr txBox="true"/>
          <p:nvPr/>
        </p:nvSpPr>
        <p:spPr>
          <a:xfrm rot="0">
            <a:off x="240245" y="6221876"/>
            <a:ext cx="8379834" cy="614145"/>
          </a:xfrm>
          <a:prstGeom prst="rect">
            <a:avLst/>
          </a:prstGeom>
        </p:spPr>
        <p:txBody>
          <a:bodyPr anchor="t" rtlCol="false" tIns="0" lIns="0" bIns="0" rIns="0">
            <a:spAutoFit/>
          </a:bodyPr>
          <a:lstStyle/>
          <a:p>
            <a:pPr algn="l">
              <a:lnSpc>
                <a:spcPts val="4836"/>
              </a:lnSpc>
              <a:spcBef>
                <a:spcPct val="0"/>
              </a:spcBef>
            </a:pPr>
            <a:r>
              <a:rPr lang="en-US" sz="3454">
                <a:solidFill>
                  <a:srgbClr val="E5E1DA"/>
                </a:solidFill>
                <a:latin typeface="Poppins"/>
                <a:ea typeface="Poppins"/>
                <a:cs typeface="Poppins"/>
                <a:sym typeface="Poppins"/>
              </a:rPr>
              <a:t>Presented by Team </a:t>
            </a:r>
          </a:p>
        </p:txBody>
      </p:sp>
      <p:sp>
        <p:nvSpPr>
          <p:cNvPr name="TextBox 26" id="26"/>
          <p:cNvSpPr txBox="true"/>
          <p:nvPr/>
        </p:nvSpPr>
        <p:spPr>
          <a:xfrm rot="0">
            <a:off x="4505120" y="6127819"/>
            <a:ext cx="3331189" cy="747669"/>
          </a:xfrm>
          <a:prstGeom prst="rect">
            <a:avLst/>
          </a:prstGeom>
        </p:spPr>
        <p:txBody>
          <a:bodyPr anchor="t" rtlCol="false" tIns="0" lIns="0" bIns="0" rIns="0">
            <a:spAutoFit/>
          </a:bodyPr>
          <a:lstStyle/>
          <a:p>
            <a:pPr algn="ctr">
              <a:lnSpc>
                <a:spcPts val="5893"/>
              </a:lnSpc>
              <a:spcBef>
                <a:spcPct val="0"/>
              </a:spcBef>
            </a:pPr>
            <a:r>
              <a:rPr lang="en-US" b="true" sz="4209">
                <a:solidFill>
                  <a:srgbClr val="00B5F8"/>
                </a:solidFill>
                <a:latin typeface="Poppins Bold"/>
                <a:ea typeface="Poppins Bold"/>
                <a:cs typeface="Poppins Bold"/>
                <a:sym typeface="Poppins Bold"/>
              </a:rPr>
              <a:t>TrailBlazers </a:t>
            </a:r>
          </a:p>
        </p:txBody>
      </p:sp>
      <p:sp>
        <p:nvSpPr>
          <p:cNvPr name="TextBox 27" id="27"/>
          <p:cNvSpPr txBox="true"/>
          <p:nvPr/>
        </p:nvSpPr>
        <p:spPr>
          <a:xfrm rot="0">
            <a:off x="11703527" y="8765150"/>
            <a:ext cx="6422067" cy="1279479"/>
          </a:xfrm>
          <a:prstGeom prst="rect">
            <a:avLst/>
          </a:prstGeom>
        </p:spPr>
        <p:txBody>
          <a:bodyPr anchor="t" rtlCol="false" tIns="0" lIns="0" bIns="0" rIns="0">
            <a:spAutoFit/>
          </a:bodyPr>
          <a:lstStyle/>
          <a:p>
            <a:pPr algn="ctr">
              <a:lnSpc>
                <a:spcPts val="5077"/>
              </a:lnSpc>
              <a:spcBef>
                <a:spcPct val="0"/>
              </a:spcBef>
            </a:pPr>
            <a:r>
              <a:rPr lang="en-US" b="true" sz="3626">
                <a:solidFill>
                  <a:srgbClr val="CBCBCB"/>
                </a:solidFill>
                <a:latin typeface="Poppins Bold"/>
                <a:ea typeface="Poppins Bold"/>
                <a:cs typeface="Poppins Bold"/>
                <a:sym typeface="Poppins Bold"/>
              </a:rPr>
              <a:t> “Turning Raw data into water security”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0252" y="1702235"/>
            <a:ext cx="8592720" cy="3954446"/>
            <a:chOff x="0" y="0"/>
            <a:chExt cx="2263103" cy="1041500"/>
          </a:xfrm>
        </p:grpSpPr>
        <p:sp>
          <p:nvSpPr>
            <p:cNvPr name="Freeform 3" id="3"/>
            <p:cNvSpPr/>
            <p:nvPr/>
          </p:nvSpPr>
          <p:spPr>
            <a:xfrm flipH="false" flipV="false" rot="0">
              <a:off x="0" y="0"/>
              <a:ext cx="2263103" cy="1041500"/>
            </a:xfrm>
            <a:custGeom>
              <a:avLst/>
              <a:gdLst/>
              <a:ahLst/>
              <a:cxnLst/>
              <a:rect r="r" b="b" t="t" l="l"/>
              <a:pathLst>
                <a:path h="1041500" w="2263103">
                  <a:moveTo>
                    <a:pt x="32435" y="0"/>
                  </a:moveTo>
                  <a:lnTo>
                    <a:pt x="2230668" y="0"/>
                  </a:lnTo>
                  <a:cubicBezTo>
                    <a:pt x="2239270" y="0"/>
                    <a:pt x="2247520" y="3417"/>
                    <a:pt x="2253603" y="9500"/>
                  </a:cubicBezTo>
                  <a:cubicBezTo>
                    <a:pt x="2259686" y="15583"/>
                    <a:pt x="2263103" y="23833"/>
                    <a:pt x="2263103" y="32435"/>
                  </a:cubicBezTo>
                  <a:lnTo>
                    <a:pt x="2263103" y="1009065"/>
                  </a:lnTo>
                  <a:cubicBezTo>
                    <a:pt x="2263103" y="1026978"/>
                    <a:pt x="2248582" y="1041500"/>
                    <a:pt x="2230668" y="1041500"/>
                  </a:cubicBezTo>
                  <a:lnTo>
                    <a:pt x="32435" y="1041500"/>
                  </a:lnTo>
                  <a:cubicBezTo>
                    <a:pt x="23833" y="1041500"/>
                    <a:pt x="15583" y="1038083"/>
                    <a:pt x="9500" y="1032000"/>
                  </a:cubicBezTo>
                  <a:cubicBezTo>
                    <a:pt x="3417" y="1025917"/>
                    <a:pt x="0" y="1017667"/>
                    <a:pt x="0" y="1009065"/>
                  </a:cubicBezTo>
                  <a:lnTo>
                    <a:pt x="0" y="32435"/>
                  </a:lnTo>
                  <a:cubicBezTo>
                    <a:pt x="0" y="23833"/>
                    <a:pt x="3417" y="15583"/>
                    <a:pt x="9500" y="9500"/>
                  </a:cubicBezTo>
                  <a:cubicBezTo>
                    <a:pt x="15583" y="3417"/>
                    <a:pt x="23833" y="0"/>
                    <a:pt x="32435" y="0"/>
                  </a:cubicBezTo>
                  <a:close/>
                </a:path>
              </a:pathLst>
            </a:custGeom>
            <a:solidFill>
              <a:srgbClr val="7A7A7A"/>
            </a:solidFill>
            <a:ln w="38100" cap="rnd">
              <a:solidFill>
                <a:srgbClr val="FBF9F1"/>
              </a:solidFill>
              <a:prstDash val="solid"/>
              <a:round/>
            </a:ln>
          </p:spPr>
        </p:sp>
        <p:sp>
          <p:nvSpPr>
            <p:cNvPr name="TextBox 4" id="4"/>
            <p:cNvSpPr txBox="true"/>
            <p:nvPr/>
          </p:nvSpPr>
          <p:spPr>
            <a:xfrm>
              <a:off x="0" y="-28575"/>
              <a:ext cx="2263103" cy="1070075"/>
            </a:xfrm>
            <a:prstGeom prst="rect">
              <a:avLst/>
            </a:prstGeom>
          </p:spPr>
          <p:txBody>
            <a:bodyPr anchor="ctr" rtlCol="false" tIns="50800" lIns="50800" bIns="50800" rIns="50800"/>
            <a:lstStyle/>
            <a:p>
              <a:pPr algn="ctr">
                <a:lnSpc>
                  <a:spcPts val="2068"/>
                </a:lnSpc>
              </a:pPr>
            </a:p>
          </p:txBody>
        </p:sp>
      </p:grpSp>
      <p:sp>
        <p:nvSpPr>
          <p:cNvPr name="Freeform 5" id="5"/>
          <p:cNvSpPr/>
          <p:nvPr/>
        </p:nvSpPr>
        <p:spPr>
          <a:xfrm flipH="false" flipV="false" rot="0">
            <a:off x="169302" y="5795269"/>
            <a:ext cx="8592720" cy="4174900"/>
          </a:xfrm>
          <a:custGeom>
            <a:avLst/>
            <a:gdLst/>
            <a:ahLst/>
            <a:cxnLst/>
            <a:rect r="r" b="b" t="t" l="l"/>
            <a:pathLst>
              <a:path h="4174900" w="8592720">
                <a:moveTo>
                  <a:pt x="0" y="0"/>
                </a:moveTo>
                <a:lnTo>
                  <a:pt x="8592720" y="0"/>
                </a:lnTo>
                <a:lnTo>
                  <a:pt x="8592720" y="4174900"/>
                </a:lnTo>
                <a:lnTo>
                  <a:pt x="0" y="4174900"/>
                </a:lnTo>
                <a:lnTo>
                  <a:pt x="0" y="0"/>
                </a:lnTo>
                <a:close/>
              </a:path>
            </a:pathLst>
          </a:custGeom>
          <a:blipFill>
            <a:blip r:embed="rId2"/>
            <a:stretch>
              <a:fillRect l="-15197" t="-2813" r="0" b="-24626"/>
            </a:stretch>
          </a:blipFill>
        </p:spPr>
      </p:sp>
      <p:grpSp>
        <p:nvGrpSpPr>
          <p:cNvPr name="Group 6" id="6"/>
          <p:cNvGrpSpPr/>
          <p:nvPr/>
        </p:nvGrpSpPr>
        <p:grpSpPr>
          <a:xfrm rot="0">
            <a:off x="9144000" y="659259"/>
            <a:ext cx="7716711" cy="6288973"/>
            <a:chOff x="0" y="0"/>
            <a:chExt cx="2361009" cy="1924178"/>
          </a:xfrm>
        </p:grpSpPr>
        <p:sp>
          <p:nvSpPr>
            <p:cNvPr name="Freeform 7" id="7"/>
            <p:cNvSpPr/>
            <p:nvPr/>
          </p:nvSpPr>
          <p:spPr>
            <a:xfrm flipH="false" flipV="false" rot="0">
              <a:off x="0" y="0"/>
              <a:ext cx="2361009" cy="1924178"/>
            </a:xfrm>
            <a:custGeom>
              <a:avLst/>
              <a:gdLst/>
              <a:ahLst/>
              <a:cxnLst/>
              <a:rect r="r" b="b" t="t" l="l"/>
              <a:pathLst>
                <a:path h="1924178" w="2361009">
                  <a:moveTo>
                    <a:pt x="25082" y="0"/>
                  </a:moveTo>
                  <a:lnTo>
                    <a:pt x="2335928" y="0"/>
                  </a:lnTo>
                  <a:cubicBezTo>
                    <a:pt x="2342580" y="0"/>
                    <a:pt x="2348959" y="2643"/>
                    <a:pt x="2353663" y="7346"/>
                  </a:cubicBezTo>
                  <a:cubicBezTo>
                    <a:pt x="2358367" y="12050"/>
                    <a:pt x="2361009" y="18430"/>
                    <a:pt x="2361009" y="25082"/>
                  </a:cubicBezTo>
                  <a:lnTo>
                    <a:pt x="2361009" y="1899096"/>
                  </a:lnTo>
                  <a:cubicBezTo>
                    <a:pt x="2361009" y="1912948"/>
                    <a:pt x="2349780" y="1924178"/>
                    <a:pt x="2335928" y="1924178"/>
                  </a:cubicBezTo>
                  <a:lnTo>
                    <a:pt x="25082" y="1924178"/>
                  </a:lnTo>
                  <a:cubicBezTo>
                    <a:pt x="18430" y="1924178"/>
                    <a:pt x="12050" y="1921535"/>
                    <a:pt x="7346" y="1916831"/>
                  </a:cubicBezTo>
                  <a:cubicBezTo>
                    <a:pt x="2643" y="1912128"/>
                    <a:pt x="0" y="1905748"/>
                    <a:pt x="0" y="1899096"/>
                  </a:cubicBezTo>
                  <a:lnTo>
                    <a:pt x="0" y="25082"/>
                  </a:lnTo>
                  <a:cubicBezTo>
                    <a:pt x="0" y="18430"/>
                    <a:pt x="2643" y="12050"/>
                    <a:pt x="7346" y="7346"/>
                  </a:cubicBezTo>
                  <a:cubicBezTo>
                    <a:pt x="12050" y="2643"/>
                    <a:pt x="18430" y="0"/>
                    <a:pt x="25082" y="0"/>
                  </a:cubicBezTo>
                  <a:close/>
                </a:path>
              </a:pathLst>
            </a:custGeom>
            <a:solidFill>
              <a:srgbClr val="7A7A7A"/>
            </a:solidFill>
            <a:ln w="38100" cap="rnd">
              <a:solidFill>
                <a:srgbClr val="FBF9F1"/>
              </a:solidFill>
              <a:prstDash val="solid"/>
              <a:round/>
            </a:ln>
          </p:spPr>
        </p:sp>
        <p:sp>
          <p:nvSpPr>
            <p:cNvPr name="TextBox 8" id="8"/>
            <p:cNvSpPr txBox="true"/>
            <p:nvPr/>
          </p:nvSpPr>
          <p:spPr>
            <a:xfrm>
              <a:off x="0" y="-28575"/>
              <a:ext cx="2361009" cy="1952753"/>
            </a:xfrm>
            <a:prstGeom prst="rect">
              <a:avLst/>
            </a:prstGeom>
          </p:spPr>
          <p:txBody>
            <a:bodyPr anchor="ctr" rtlCol="false" tIns="50800" lIns="50800" bIns="50800" rIns="50800"/>
            <a:lstStyle/>
            <a:p>
              <a:pPr algn="ctr">
                <a:lnSpc>
                  <a:spcPts val="2068"/>
                </a:lnSpc>
              </a:pPr>
            </a:p>
          </p:txBody>
        </p:sp>
      </p:grpSp>
      <p:sp>
        <p:nvSpPr>
          <p:cNvPr name="AutoShape 9" id="9"/>
          <p:cNvSpPr/>
          <p:nvPr/>
        </p:nvSpPr>
        <p:spPr>
          <a:xfrm>
            <a:off x="8913244" y="8194273"/>
            <a:ext cx="2076104" cy="1064027"/>
          </a:xfrm>
          <a:prstGeom prst="line">
            <a:avLst/>
          </a:prstGeom>
          <a:ln cap="flat" w="38100">
            <a:solidFill>
              <a:srgbClr val="FFFFFF"/>
            </a:solidFill>
            <a:prstDash val="solid"/>
            <a:headEnd type="oval" len="lg" w="lg"/>
            <a:tailEnd type="triangle" len="med" w="lg"/>
          </a:ln>
        </p:spPr>
      </p:sp>
      <p:sp>
        <p:nvSpPr>
          <p:cNvPr name="TextBox 10" id="10"/>
          <p:cNvSpPr txBox="true"/>
          <p:nvPr/>
        </p:nvSpPr>
        <p:spPr>
          <a:xfrm rot="0">
            <a:off x="315735" y="1835597"/>
            <a:ext cx="8320425" cy="3586135"/>
          </a:xfrm>
          <a:prstGeom prst="rect">
            <a:avLst/>
          </a:prstGeom>
        </p:spPr>
        <p:txBody>
          <a:bodyPr anchor="t" rtlCol="false" tIns="0" lIns="0" bIns="0" rIns="0">
            <a:spAutoFit/>
          </a:bodyPr>
          <a:lstStyle/>
          <a:p>
            <a:pPr algn="l">
              <a:lnSpc>
                <a:spcPts val="3581"/>
              </a:lnSpc>
            </a:pPr>
            <a:r>
              <a:rPr lang="en-US" b="true" sz="2452" u="sng">
                <a:solidFill>
                  <a:srgbClr val="000000"/>
                </a:solidFill>
                <a:latin typeface="Poppins Bold"/>
                <a:ea typeface="Poppins Bold"/>
                <a:cs typeface="Poppins Bold"/>
                <a:sym typeface="Poppins Bold"/>
              </a:rPr>
              <a:t>Feasibility</a:t>
            </a:r>
          </a:p>
          <a:p>
            <a:pPr algn="l">
              <a:lnSpc>
                <a:spcPts val="3581"/>
              </a:lnSpc>
            </a:pPr>
          </a:p>
          <a:p>
            <a:pPr algn="l">
              <a:lnSpc>
                <a:spcPts val="3581"/>
              </a:lnSpc>
            </a:pPr>
            <a:r>
              <a:rPr lang="en-US" b="true" sz="2452">
                <a:solidFill>
                  <a:srgbClr val="000000"/>
                </a:solidFill>
                <a:latin typeface="Poppins Bold"/>
                <a:ea typeface="Poppins Bold"/>
                <a:cs typeface="Poppins Bold"/>
                <a:sym typeface="Poppins Bold"/>
              </a:rPr>
              <a:t>Data Availability: </a:t>
            </a:r>
            <a:r>
              <a:rPr lang="en-US" sz="2452">
                <a:solidFill>
                  <a:srgbClr val="000000"/>
                </a:solidFill>
                <a:latin typeface="Poppins"/>
                <a:ea typeface="Poppins"/>
                <a:cs typeface="Poppins"/>
                <a:sym typeface="Poppins"/>
              </a:rPr>
              <a:t>Core rainfall and water-level data already accessible via India-WRIS.</a:t>
            </a:r>
          </a:p>
          <a:p>
            <a:pPr algn="l">
              <a:lnSpc>
                <a:spcPts val="3581"/>
              </a:lnSpc>
            </a:pPr>
            <a:r>
              <a:rPr lang="en-US" b="true" sz="2452">
                <a:solidFill>
                  <a:srgbClr val="000000"/>
                </a:solidFill>
                <a:latin typeface="Poppins Bold"/>
                <a:ea typeface="Poppins Bold"/>
                <a:cs typeface="Poppins Bold"/>
                <a:sym typeface="Poppins Bold"/>
              </a:rPr>
              <a:t>Proven Tech:</a:t>
            </a:r>
            <a:r>
              <a:rPr lang="en-US" sz="2452">
                <a:solidFill>
                  <a:srgbClr val="000000"/>
                </a:solidFill>
                <a:latin typeface="Poppins"/>
                <a:ea typeface="Poppins"/>
                <a:cs typeface="Poppins"/>
                <a:sym typeface="Poppins"/>
              </a:rPr>
              <a:t> Uses reliable, industry-standard tools (Flutter, React, Python, Prophet).</a:t>
            </a:r>
          </a:p>
          <a:p>
            <a:pPr algn="l">
              <a:lnSpc>
                <a:spcPts val="3581"/>
              </a:lnSpc>
            </a:pPr>
            <a:r>
              <a:rPr lang="en-US" b="true" sz="2452">
                <a:solidFill>
                  <a:srgbClr val="000000"/>
                </a:solidFill>
                <a:latin typeface="Poppins Bold"/>
                <a:ea typeface="Poppins Bold"/>
                <a:cs typeface="Poppins Bold"/>
                <a:sym typeface="Poppins Bold"/>
              </a:rPr>
              <a:t>Achievable Scope:</a:t>
            </a:r>
            <a:r>
              <a:rPr lang="en-US" sz="2452">
                <a:solidFill>
                  <a:srgbClr val="000000"/>
                </a:solidFill>
                <a:latin typeface="Poppins"/>
                <a:ea typeface="Poppins"/>
                <a:cs typeface="Poppins"/>
                <a:sym typeface="Poppins"/>
              </a:rPr>
              <a:t> Functional prototype for Delhi station built, scaling requires execution, not invention</a:t>
            </a:r>
          </a:p>
        </p:txBody>
      </p:sp>
      <p:sp>
        <p:nvSpPr>
          <p:cNvPr name="TextBox 11" id="11"/>
          <p:cNvSpPr txBox="true"/>
          <p:nvPr/>
        </p:nvSpPr>
        <p:spPr>
          <a:xfrm rot="0">
            <a:off x="9327121" y="705113"/>
            <a:ext cx="7433341" cy="6423977"/>
          </a:xfrm>
          <a:prstGeom prst="rect">
            <a:avLst/>
          </a:prstGeom>
        </p:spPr>
        <p:txBody>
          <a:bodyPr anchor="t" rtlCol="false" tIns="0" lIns="0" bIns="0" rIns="0">
            <a:spAutoFit/>
          </a:bodyPr>
          <a:lstStyle/>
          <a:p>
            <a:pPr algn="l">
              <a:lnSpc>
                <a:spcPts val="4015"/>
              </a:lnSpc>
            </a:pPr>
            <a:r>
              <a:rPr lang="en-US" b="true" sz="2136" u="sng">
                <a:solidFill>
                  <a:srgbClr val="000000"/>
                </a:solidFill>
                <a:latin typeface="Poppins Bold"/>
                <a:ea typeface="Poppins Bold"/>
                <a:cs typeface="Poppins Bold"/>
                <a:sym typeface="Poppins Bold"/>
              </a:rPr>
              <a:t>Viability</a:t>
            </a:r>
          </a:p>
          <a:p>
            <a:pPr algn="l">
              <a:lnSpc>
                <a:spcPts val="2147"/>
              </a:lnSpc>
            </a:pPr>
          </a:p>
          <a:p>
            <a:pPr algn="l">
              <a:lnSpc>
                <a:spcPts val="4015"/>
              </a:lnSpc>
            </a:pPr>
            <a:r>
              <a:rPr lang="en-US" b="true" sz="2136">
                <a:solidFill>
                  <a:srgbClr val="000000"/>
                </a:solidFill>
                <a:latin typeface="Poppins Bold"/>
                <a:ea typeface="Poppins Bold"/>
                <a:cs typeface="Poppins Bold"/>
                <a:sym typeface="Poppins Bold"/>
              </a:rPr>
              <a:t>Practical &amp; Valuable:</a:t>
            </a:r>
            <a:r>
              <a:rPr lang="en-US" sz="2136">
                <a:solidFill>
                  <a:srgbClr val="000000"/>
                </a:solidFill>
                <a:latin typeface="Poppins"/>
                <a:ea typeface="Poppins"/>
                <a:cs typeface="Poppins"/>
                <a:sym typeface="Poppins"/>
              </a:rPr>
              <a:t> Directly addresses water security, a critical national issue for the Ministry of Jal Shakti.</a:t>
            </a:r>
          </a:p>
          <a:p>
            <a:pPr algn="l">
              <a:lnSpc>
                <a:spcPts val="4015"/>
              </a:lnSpc>
            </a:pPr>
            <a:r>
              <a:rPr lang="en-US" b="true" sz="2136">
                <a:solidFill>
                  <a:srgbClr val="000000"/>
                </a:solidFill>
                <a:latin typeface="Poppins Bold"/>
                <a:ea typeface="Poppins Bold"/>
                <a:cs typeface="Poppins Bold"/>
                <a:sym typeface="Poppins Bold"/>
              </a:rPr>
              <a:t>Sustainable &amp; Scalable: </a:t>
            </a:r>
            <a:r>
              <a:rPr lang="en-US" sz="2136">
                <a:solidFill>
                  <a:srgbClr val="000000"/>
                </a:solidFill>
                <a:latin typeface="Poppins"/>
                <a:ea typeface="Poppins"/>
                <a:cs typeface="Poppins"/>
                <a:sym typeface="Poppins"/>
              </a:rPr>
              <a:t>Uses government’s own data, ensuring easy adoption, integration, and long-term nationwide expansion.</a:t>
            </a:r>
          </a:p>
          <a:p>
            <a:pPr algn="l">
              <a:lnSpc>
                <a:spcPts val="4015"/>
              </a:lnSpc>
            </a:pPr>
            <a:r>
              <a:rPr lang="en-US" b="true" sz="2136">
                <a:solidFill>
                  <a:srgbClr val="000000"/>
                </a:solidFill>
                <a:latin typeface="Poppins Bold"/>
                <a:ea typeface="Poppins Bold"/>
                <a:cs typeface="Poppins Bold"/>
                <a:sym typeface="Poppins Bold"/>
              </a:rPr>
              <a:t>Financially Viable: </a:t>
            </a:r>
            <a:r>
              <a:rPr lang="en-US" sz="2136">
                <a:solidFill>
                  <a:srgbClr val="000000"/>
                </a:solidFill>
                <a:latin typeface="Poppins"/>
                <a:ea typeface="Poppins"/>
                <a:cs typeface="Poppins"/>
                <a:sym typeface="Poppins"/>
              </a:rPr>
              <a:t>Low-cost deployment since data sources are public and infrastructure is lightweight; scalable model minimizes recurring costs while maximizing national impact.</a:t>
            </a:r>
          </a:p>
          <a:p>
            <a:pPr algn="l">
              <a:lnSpc>
                <a:spcPts val="2147"/>
              </a:lnSpc>
            </a:pPr>
          </a:p>
          <a:p>
            <a:pPr algn="l">
              <a:lnSpc>
                <a:spcPts val="2147"/>
              </a:lnSpc>
            </a:pPr>
          </a:p>
        </p:txBody>
      </p:sp>
      <p:sp>
        <p:nvSpPr>
          <p:cNvPr name="TextBox 12" id="12"/>
          <p:cNvSpPr txBox="true"/>
          <p:nvPr/>
        </p:nvSpPr>
        <p:spPr>
          <a:xfrm rot="0">
            <a:off x="315735" y="406835"/>
            <a:ext cx="8597508" cy="923925"/>
          </a:xfrm>
          <a:prstGeom prst="rect">
            <a:avLst/>
          </a:prstGeom>
        </p:spPr>
        <p:txBody>
          <a:bodyPr anchor="t" rtlCol="false" tIns="0" lIns="0" bIns="0" rIns="0">
            <a:spAutoFit/>
          </a:bodyPr>
          <a:lstStyle/>
          <a:p>
            <a:pPr algn="l">
              <a:lnSpc>
                <a:spcPts val="6600"/>
              </a:lnSpc>
            </a:pPr>
            <a:r>
              <a:rPr lang="en-US" sz="6000" b="true">
                <a:solidFill>
                  <a:srgbClr val="FFD944"/>
                </a:solidFill>
                <a:latin typeface="Poppins Bold"/>
                <a:ea typeface="Poppins Bold"/>
                <a:cs typeface="Poppins Bold"/>
                <a:sym typeface="Poppins Bold"/>
              </a:rPr>
              <a:t>IMPACT &amp; SOLUTION</a:t>
            </a:r>
          </a:p>
        </p:txBody>
      </p:sp>
      <p:sp>
        <p:nvSpPr>
          <p:cNvPr name="TextBox 13" id="13"/>
          <p:cNvSpPr txBox="true"/>
          <p:nvPr/>
        </p:nvSpPr>
        <p:spPr>
          <a:xfrm rot="0">
            <a:off x="11141748" y="7290025"/>
            <a:ext cx="6984377" cy="2861973"/>
          </a:xfrm>
          <a:prstGeom prst="rect">
            <a:avLst/>
          </a:prstGeom>
        </p:spPr>
        <p:txBody>
          <a:bodyPr anchor="t" rtlCol="false" tIns="0" lIns="0" bIns="0" rIns="0">
            <a:spAutoFit/>
          </a:bodyPr>
          <a:lstStyle/>
          <a:p>
            <a:pPr algn="l">
              <a:lnSpc>
                <a:spcPts val="2763"/>
              </a:lnSpc>
              <a:spcBef>
                <a:spcPct val="0"/>
              </a:spcBef>
            </a:pPr>
            <a:r>
              <a:rPr lang="en-US" sz="1973">
                <a:solidFill>
                  <a:srgbClr val="FBF9F1"/>
                </a:solidFill>
                <a:latin typeface="Poppins"/>
                <a:ea typeface="Poppins"/>
                <a:cs typeface="Poppins"/>
                <a:sym typeface="Poppins"/>
              </a:rPr>
              <a:t>Average error ~3% → If the groundwater depth is 10 m, the model may be off by only ~0.3 m.</a:t>
            </a:r>
          </a:p>
          <a:p>
            <a:pPr algn="l">
              <a:lnSpc>
                <a:spcPts val="2763"/>
              </a:lnSpc>
              <a:spcBef>
                <a:spcPct val="0"/>
              </a:spcBef>
            </a:pPr>
          </a:p>
          <a:p>
            <a:pPr algn="l">
              <a:lnSpc>
                <a:spcPts val="2763"/>
              </a:lnSpc>
              <a:spcBef>
                <a:spcPct val="0"/>
              </a:spcBef>
            </a:pPr>
            <a:r>
              <a:rPr lang="en-US" sz="1973">
                <a:solidFill>
                  <a:srgbClr val="FBF9F1"/>
                </a:solidFill>
                <a:latin typeface="Poppins"/>
                <a:ea typeface="Poppins"/>
                <a:cs typeface="Poppins"/>
                <a:sym typeface="Poppins"/>
              </a:rPr>
              <a:t>RMSE ~0.3 m → Predictions are very close to real values.</a:t>
            </a:r>
          </a:p>
          <a:p>
            <a:pPr algn="l">
              <a:lnSpc>
                <a:spcPts val="2763"/>
              </a:lnSpc>
              <a:spcBef>
                <a:spcPct val="0"/>
              </a:spcBef>
            </a:pPr>
          </a:p>
          <a:p>
            <a:pPr algn="l">
              <a:lnSpc>
                <a:spcPts val="3043"/>
              </a:lnSpc>
              <a:spcBef>
                <a:spcPct val="0"/>
              </a:spcBef>
            </a:pPr>
            <a:r>
              <a:rPr lang="en-US" sz="2173">
                <a:solidFill>
                  <a:srgbClr val="FBF9F1"/>
                </a:solidFill>
                <a:latin typeface="Poppins"/>
                <a:ea typeface="Poppins"/>
                <a:cs typeface="Poppins"/>
                <a:sym typeface="Poppins"/>
              </a:rPr>
              <a:t>Conclusion: </a:t>
            </a:r>
            <a:r>
              <a:rPr lang="en-US" b="true" sz="2173">
                <a:solidFill>
                  <a:srgbClr val="00A500"/>
                </a:solidFill>
                <a:latin typeface="Poppins Bold"/>
                <a:ea typeface="Poppins Bold"/>
                <a:cs typeface="Poppins Bold"/>
                <a:sym typeface="Poppins Bold"/>
              </a:rPr>
              <a:t>The model is highly reliable for groundwater and captures daily patterns very well.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451529" y="8993219"/>
            <a:ext cx="5207101" cy="1173419"/>
          </a:xfrm>
          <a:custGeom>
            <a:avLst/>
            <a:gdLst/>
            <a:ahLst/>
            <a:cxnLst/>
            <a:rect r="r" b="b" t="t" l="l"/>
            <a:pathLst>
              <a:path h="1173419" w="5207101">
                <a:moveTo>
                  <a:pt x="0" y="0"/>
                </a:moveTo>
                <a:lnTo>
                  <a:pt x="5207100" y="0"/>
                </a:lnTo>
                <a:lnTo>
                  <a:pt x="5207100" y="1173419"/>
                </a:lnTo>
                <a:lnTo>
                  <a:pt x="0" y="1173419"/>
                </a:lnTo>
                <a:lnTo>
                  <a:pt x="0" y="0"/>
                </a:lnTo>
                <a:close/>
              </a:path>
            </a:pathLst>
          </a:custGeom>
          <a:blipFill>
            <a:blip r:embed="rId2"/>
            <a:stretch>
              <a:fillRect l="0" t="-219858" r="-20749" b="-13002"/>
            </a:stretch>
          </a:blipFill>
          <a:ln cap="sq">
            <a:noFill/>
            <a:prstDash val="solid"/>
            <a:miter/>
          </a:ln>
        </p:spPr>
      </p:sp>
      <p:sp>
        <p:nvSpPr>
          <p:cNvPr name="Freeform 3" id="3"/>
          <p:cNvSpPr/>
          <p:nvPr/>
        </p:nvSpPr>
        <p:spPr>
          <a:xfrm flipH="false" flipV="false" rot="0">
            <a:off x="12763404" y="7660716"/>
            <a:ext cx="5358129" cy="2513280"/>
          </a:xfrm>
          <a:custGeom>
            <a:avLst/>
            <a:gdLst/>
            <a:ahLst/>
            <a:cxnLst/>
            <a:rect r="r" b="b" t="t" l="l"/>
            <a:pathLst>
              <a:path h="2513280" w="5358129">
                <a:moveTo>
                  <a:pt x="0" y="0"/>
                </a:moveTo>
                <a:lnTo>
                  <a:pt x="5358130" y="0"/>
                </a:lnTo>
                <a:lnTo>
                  <a:pt x="5358130" y="2513280"/>
                </a:lnTo>
                <a:lnTo>
                  <a:pt x="0" y="2513280"/>
                </a:lnTo>
                <a:lnTo>
                  <a:pt x="0" y="0"/>
                </a:lnTo>
                <a:close/>
              </a:path>
            </a:pathLst>
          </a:custGeom>
          <a:blipFill>
            <a:blip r:embed="rId3"/>
            <a:stretch>
              <a:fillRect l="0" t="-50183" r="0" b="-3343"/>
            </a:stretch>
          </a:blipFill>
          <a:ln cap="sq">
            <a:noFill/>
            <a:prstDash val="solid"/>
            <a:miter/>
          </a:ln>
        </p:spPr>
      </p:sp>
      <p:sp>
        <p:nvSpPr>
          <p:cNvPr name="Freeform 4" id="4"/>
          <p:cNvSpPr/>
          <p:nvPr/>
        </p:nvSpPr>
        <p:spPr>
          <a:xfrm flipH="false" flipV="false" rot="0">
            <a:off x="7451529" y="7736327"/>
            <a:ext cx="5207101" cy="1099985"/>
          </a:xfrm>
          <a:custGeom>
            <a:avLst/>
            <a:gdLst/>
            <a:ahLst/>
            <a:cxnLst/>
            <a:rect r="r" b="b" t="t" l="l"/>
            <a:pathLst>
              <a:path h="1099985" w="5207101">
                <a:moveTo>
                  <a:pt x="0" y="0"/>
                </a:moveTo>
                <a:lnTo>
                  <a:pt x="5207100" y="0"/>
                </a:lnTo>
                <a:lnTo>
                  <a:pt x="5207100" y="1099985"/>
                </a:lnTo>
                <a:lnTo>
                  <a:pt x="0" y="1099985"/>
                </a:lnTo>
                <a:lnTo>
                  <a:pt x="0" y="0"/>
                </a:lnTo>
                <a:close/>
              </a:path>
            </a:pathLst>
          </a:custGeom>
          <a:blipFill>
            <a:blip r:embed="rId4"/>
            <a:stretch>
              <a:fillRect l="0" t="-577" r="-1483" b="-197848"/>
            </a:stretch>
          </a:blipFill>
          <a:ln cap="sq">
            <a:noFill/>
            <a:prstDash val="solid"/>
            <a:miter/>
          </a:ln>
        </p:spPr>
      </p:sp>
      <p:sp>
        <p:nvSpPr>
          <p:cNvPr name="Freeform 5" id="5"/>
          <p:cNvSpPr/>
          <p:nvPr/>
        </p:nvSpPr>
        <p:spPr>
          <a:xfrm flipH="false" flipV="false" rot="0">
            <a:off x="0" y="7913329"/>
            <a:ext cx="4119247" cy="2347971"/>
          </a:xfrm>
          <a:custGeom>
            <a:avLst/>
            <a:gdLst/>
            <a:ahLst/>
            <a:cxnLst/>
            <a:rect r="r" b="b" t="t" l="l"/>
            <a:pathLst>
              <a:path h="2347971" w="4119247">
                <a:moveTo>
                  <a:pt x="0" y="0"/>
                </a:moveTo>
                <a:lnTo>
                  <a:pt x="4119247" y="0"/>
                </a:lnTo>
                <a:lnTo>
                  <a:pt x="4119247" y="2347970"/>
                </a:lnTo>
                <a:lnTo>
                  <a:pt x="0" y="2347970"/>
                </a:lnTo>
                <a:lnTo>
                  <a:pt x="0" y="0"/>
                </a:lnTo>
                <a:close/>
              </a:path>
            </a:pathLst>
          </a:custGeom>
          <a:blipFill>
            <a:blip r:embed="rId5"/>
            <a:stretch>
              <a:fillRect l="0" t="0" r="0" b="0"/>
            </a:stretch>
          </a:blipFill>
        </p:spPr>
      </p:sp>
      <p:sp>
        <p:nvSpPr>
          <p:cNvPr name="TextBox 6" id="6"/>
          <p:cNvSpPr txBox="true"/>
          <p:nvPr/>
        </p:nvSpPr>
        <p:spPr>
          <a:xfrm rot="0">
            <a:off x="285727" y="2283711"/>
            <a:ext cx="18002273" cy="3148774"/>
          </a:xfrm>
          <a:prstGeom prst="rect">
            <a:avLst/>
          </a:prstGeom>
        </p:spPr>
        <p:txBody>
          <a:bodyPr anchor="t" rtlCol="false" tIns="0" lIns="0" bIns="0" rIns="0">
            <a:spAutoFit/>
          </a:bodyPr>
          <a:lstStyle/>
          <a:p>
            <a:pPr algn="l">
              <a:lnSpc>
                <a:spcPts val="3553"/>
              </a:lnSpc>
            </a:pPr>
            <a:r>
              <a:rPr lang="en-US" sz="1900">
                <a:solidFill>
                  <a:srgbClr val="FFFFFF"/>
                </a:solidFill>
                <a:latin typeface="Poppins"/>
                <a:ea typeface="Poppins"/>
                <a:cs typeface="Poppins"/>
                <a:sym typeface="Poppins"/>
              </a:rPr>
              <a:t>India, the world’s largest consumer of groundwater, is facing an unprecedented crisis. Groundwater levels are declining in 77–80% of monitored wells across regions such as the Chota Nagpur Plateau and North India, with annual drops of up to 0.205 meters. In North India alone, between 2000 and 2020, nearly 170 km³ of groundwater was lost—equivalent to the storage of the world’s largest dam. This over-extraction, coupled with climate variability, has pushed India toward severe water scarcity, with per capita water availability projected to fall to 1,140 m³ by 2050, well below the scarcity threshold of 1,700 m³. Also, 65% of irrigation and 85% of drinking water needs depend on groundwater.</a:t>
            </a:r>
          </a:p>
          <a:p>
            <a:pPr algn="l">
              <a:lnSpc>
                <a:spcPts val="3740"/>
              </a:lnSpc>
            </a:pPr>
          </a:p>
          <a:p>
            <a:pPr algn="l">
              <a:lnSpc>
                <a:spcPts val="3740"/>
              </a:lnSpc>
            </a:pPr>
          </a:p>
        </p:txBody>
      </p:sp>
      <p:sp>
        <p:nvSpPr>
          <p:cNvPr name="TextBox 7" id="7"/>
          <p:cNvSpPr txBox="true"/>
          <p:nvPr/>
        </p:nvSpPr>
        <p:spPr>
          <a:xfrm rot="0">
            <a:off x="276202" y="314420"/>
            <a:ext cx="5931293" cy="1851725"/>
          </a:xfrm>
          <a:prstGeom prst="rect">
            <a:avLst/>
          </a:prstGeom>
        </p:spPr>
        <p:txBody>
          <a:bodyPr anchor="t" rtlCol="false" tIns="0" lIns="0" bIns="0" rIns="0">
            <a:spAutoFit/>
          </a:bodyPr>
          <a:lstStyle/>
          <a:p>
            <a:pPr algn="l">
              <a:lnSpc>
                <a:spcPts val="6753"/>
              </a:lnSpc>
            </a:pPr>
            <a:r>
              <a:rPr lang="en-US" sz="7341" b="true">
                <a:solidFill>
                  <a:srgbClr val="FFD944"/>
                </a:solidFill>
                <a:latin typeface="Poppins Bold"/>
                <a:ea typeface="Poppins Bold"/>
                <a:cs typeface="Poppins Bold"/>
                <a:sym typeface="Poppins Bold"/>
              </a:rPr>
              <a:t>PROBLEM</a:t>
            </a:r>
          </a:p>
          <a:p>
            <a:pPr algn="l">
              <a:lnSpc>
                <a:spcPts val="6753"/>
              </a:lnSpc>
            </a:pPr>
            <a:r>
              <a:rPr lang="en-US" sz="7341" b="true">
                <a:solidFill>
                  <a:srgbClr val="00B5F8"/>
                </a:solidFill>
                <a:latin typeface="Poppins Bold"/>
                <a:ea typeface="Poppins Bold"/>
                <a:cs typeface="Poppins Bold"/>
                <a:sym typeface="Poppins Bold"/>
              </a:rPr>
              <a:t>STATEMENT</a:t>
            </a:r>
          </a:p>
        </p:txBody>
      </p:sp>
      <p:sp>
        <p:nvSpPr>
          <p:cNvPr name="TextBox 8" id="8"/>
          <p:cNvSpPr txBox="true"/>
          <p:nvPr/>
        </p:nvSpPr>
        <p:spPr>
          <a:xfrm rot="0">
            <a:off x="964946" y="4721658"/>
            <a:ext cx="17175638" cy="2975610"/>
          </a:xfrm>
          <a:prstGeom prst="rect">
            <a:avLst/>
          </a:prstGeom>
        </p:spPr>
        <p:txBody>
          <a:bodyPr anchor="t" rtlCol="false" tIns="0" lIns="0" bIns="0" rIns="0">
            <a:spAutoFit/>
          </a:bodyPr>
          <a:lstStyle/>
          <a:p>
            <a:pPr algn="l" marL="431799" indent="-215899" lvl="1">
              <a:lnSpc>
                <a:spcPts val="3999"/>
              </a:lnSpc>
              <a:buAutoNum type="arabicPeriod" startAt="1"/>
            </a:pPr>
            <a:r>
              <a:rPr lang="en-US" b="true" sz="1999">
                <a:solidFill>
                  <a:srgbClr val="00B5F8"/>
                </a:solidFill>
                <a:latin typeface="Poppins Bold"/>
                <a:ea typeface="Poppins Bold"/>
                <a:cs typeface="Poppins Bold"/>
                <a:sym typeface="Poppins Bold"/>
              </a:rPr>
              <a:t>Lack of Real-time monitoring and actionable data:</a:t>
            </a:r>
            <a:r>
              <a:rPr lang="en-US" b="true" sz="1999">
                <a:solidFill>
                  <a:srgbClr val="E50211"/>
                </a:solidFill>
                <a:latin typeface="Poppins Bold"/>
                <a:ea typeface="Poppins Bold"/>
                <a:cs typeface="Poppins Bold"/>
                <a:sym typeface="Poppins Bold"/>
              </a:rPr>
              <a:t> </a:t>
            </a:r>
            <a:r>
              <a:rPr lang="en-US" sz="1999">
                <a:solidFill>
                  <a:srgbClr val="FFFFFF"/>
                </a:solidFill>
                <a:latin typeface="Poppins"/>
                <a:ea typeface="Poppins"/>
                <a:cs typeface="Poppins"/>
                <a:sym typeface="Poppins"/>
              </a:rPr>
              <a:t>There is a critical gap in real-time, accessible groundwater data for farmers and policymakers, hindering timely interventions and sustainable management 2012.</a:t>
            </a:r>
          </a:p>
          <a:p>
            <a:pPr algn="l" marL="431799" indent="-215899" lvl="1">
              <a:lnSpc>
                <a:spcPts val="3999"/>
              </a:lnSpc>
              <a:buAutoNum type="arabicPeriod" startAt="1"/>
            </a:pPr>
            <a:r>
              <a:rPr lang="en-US" b="true" sz="1999">
                <a:solidFill>
                  <a:srgbClr val="00A500"/>
                </a:solidFill>
                <a:latin typeface="Poppins Bold"/>
                <a:ea typeface="Poppins Bold"/>
                <a:cs typeface="Poppins Bold"/>
                <a:sym typeface="Poppins Bold"/>
              </a:rPr>
              <a:t>Existing tools are fragmented, slow, and product-focused</a:t>
            </a:r>
            <a:r>
              <a:rPr lang="en-US" sz="1999">
                <a:solidFill>
                  <a:srgbClr val="FFFFFF"/>
                </a:solidFill>
                <a:latin typeface="Poppins"/>
                <a:ea typeface="Poppins"/>
                <a:cs typeface="Poppins"/>
                <a:sym typeface="Poppins"/>
              </a:rPr>
              <a:t> : </a:t>
            </a:r>
            <a:r>
              <a:rPr lang="en-US" sz="1999">
                <a:solidFill>
                  <a:srgbClr val="FFFFFF"/>
                </a:solidFill>
                <a:latin typeface="Poppins"/>
                <a:ea typeface="Poppins"/>
                <a:cs typeface="Poppins"/>
                <a:sym typeface="Poppins"/>
              </a:rPr>
              <a:t>They don’t provide real-time, localized, AI-driven groundwater intelligence or integrate with agri-business services. Farmers and policy makers still lack one unified, actionable platform for sustainable water decisions.</a:t>
            </a:r>
          </a:p>
          <a:p>
            <a:pPr algn="l">
              <a:lnSpc>
                <a:spcPts val="3739"/>
              </a:lnSpc>
            </a:pPr>
          </a:p>
        </p:txBody>
      </p:sp>
      <p:sp>
        <p:nvSpPr>
          <p:cNvPr name="TextBox 9" id="9"/>
          <p:cNvSpPr txBox="true"/>
          <p:nvPr/>
        </p:nvSpPr>
        <p:spPr>
          <a:xfrm rot="0">
            <a:off x="4013045" y="7865704"/>
            <a:ext cx="1317646" cy="342393"/>
          </a:xfrm>
          <a:prstGeom prst="rect">
            <a:avLst/>
          </a:prstGeom>
        </p:spPr>
        <p:txBody>
          <a:bodyPr anchor="t" rtlCol="false" tIns="0" lIns="0" bIns="0" rIns="0">
            <a:spAutoFit/>
          </a:bodyPr>
          <a:lstStyle/>
          <a:p>
            <a:pPr algn="ctr">
              <a:lnSpc>
                <a:spcPts val="2713"/>
              </a:lnSpc>
            </a:pPr>
            <a:r>
              <a:rPr lang="en-US" sz="1937" b="true">
                <a:solidFill>
                  <a:srgbClr val="24B224"/>
                </a:solidFill>
                <a:latin typeface="Canva Sans Bold"/>
                <a:ea typeface="Canva Sans Bold"/>
                <a:cs typeface="Canva Sans Bold"/>
                <a:sym typeface="Canva Sans Bold"/>
              </a:rPr>
              <a:t>Population</a:t>
            </a:r>
          </a:p>
        </p:txBody>
      </p:sp>
      <p:sp>
        <p:nvSpPr>
          <p:cNvPr name="TextBox 10" id="10"/>
          <p:cNvSpPr txBox="true"/>
          <p:nvPr/>
        </p:nvSpPr>
        <p:spPr>
          <a:xfrm rot="0">
            <a:off x="4186541" y="9628759"/>
            <a:ext cx="1471387" cy="580310"/>
          </a:xfrm>
          <a:prstGeom prst="rect">
            <a:avLst/>
          </a:prstGeom>
        </p:spPr>
        <p:txBody>
          <a:bodyPr anchor="t" rtlCol="false" tIns="0" lIns="0" bIns="0" rIns="0">
            <a:spAutoFit/>
          </a:bodyPr>
          <a:lstStyle/>
          <a:p>
            <a:pPr algn="l">
              <a:lnSpc>
                <a:spcPts val="2346"/>
              </a:lnSpc>
            </a:pPr>
            <a:r>
              <a:rPr lang="en-US" sz="1676" b="true">
                <a:solidFill>
                  <a:srgbClr val="E50211"/>
                </a:solidFill>
                <a:latin typeface="Canva Sans Bold"/>
                <a:ea typeface="Canva Sans Bold"/>
                <a:cs typeface="Canva Sans Bold"/>
                <a:sym typeface="Canva Sans Bold"/>
              </a:rPr>
              <a:t>GroundWater</a:t>
            </a:r>
          </a:p>
          <a:p>
            <a:pPr algn="l">
              <a:lnSpc>
                <a:spcPts val="2346"/>
              </a:lnSpc>
            </a:pPr>
            <a:r>
              <a:rPr lang="en-US" sz="1676" b="true">
                <a:solidFill>
                  <a:srgbClr val="E50211"/>
                </a:solidFill>
                <a:latin typeface="Canva Sans Bold"/>
                <a:ea typeface="Canva Sans Bold"/>
                <a:cs typeface="Canva Sans Bold"/>
                <a:sym typeface="Canva Sans Bold"/>
              </a:rPr>
              <a:t> Level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5977405" y="7316717"/>
            <a:ext cx="5132446" cy="583287"/>
            <a:chOff x="0" y="0"/>
            <a:chExt cx="2228055" cy="253212"/>
          </a:xfrm>
        </p:grpSpPr>
        <p:sp>
          <p:nvSpPr>
            <p:cNvPr name="Freeform 3" id="3"/>
            <p:cNvSpPr/>
            <p:nvPr/>
          </p:nvSpPr>
          <p:spPr>
            <a:xfrm flipH="false" flipV="false" rot="0">
              <a:off x="0" y="0"/>
              <a:ext cx="2228055" cy="253212"/>
            </a:xfrm>
            <a:custGeom>
              <a:avLst/>
              <a:gdLst/>
              <a:ahLst/>
              <a:cxnLst/>
              <a:rect r="r" b="b" t="t" l="l"/>
              <a:pathLst>
                <a:path h="253212" w="2228055">
                  <a:moveTo>
                    <a:pt x="96539" y="0"/>
                  </a:moveTo>
                  <a:lnTo>
                    <a:pt x="2131516" y="0"/>
                  </a:lnTo>
                  <a:cubicBezTo>
                    <a:pt x="2157120" y="0"/>
                    <a:pt x="2181675" y="10171"/>
                    <a:pt x="2199779" y="28276"/>
                  </a:cubicBezTo>
                  <a:cubicBezTo>
                    <a:pt x="2217884" y="46380"/>
                    <a:pt x="2228055" y="70936"/>
                    <a:pt x="2228055" y="96539"/>
                  </a:cubicBezTo>
                  <a:lnTo>
                    <a:pt x="2228055" y="156672"/>
                  </a:lnTo>
                  <a:cubicBezTo>
                    <a:pt x="2228055" y="182276"/>
                    <a:pt x="2217884" y="206831"/>
                    <a:pt x="2199779" y="224936"/>
                  </a:cubicBezTo>
                  <a:cubicBezTo>
                    <a:pt x="2181675" y="243041"/>
                    <a:pt x="2157120" y="253212"/>
                    <a:pt x="2131516" y="253212"/>
                  </a:cubicBezTo>
                  <a:lnTo>
                    <a:pt x="96539" y="253212"/>
                  </a:lnTo>
                  <a:cubicBezTo>
                    <a:pt x="70936" y="253212"/>
                    <a:pt x="46380" y="243041"/>
                    <a:pt x="28276" y="224936"/>
                  </a:cubicBezTo>
                  <a:cubicBezTo>
                    <a:pt x="10171" y="206831"/>
                    <a:pt x="0" y="182276"/>
                    <a:pt x="0" y="156672"/>
                  </a:cubicBezTo>
                  <a:lnTo>
                    <a:pt x="0" y="96539"/>
                  </a:lnTo>
                  <a:cubicBezTo>
                    <a:pt x="0" y="70936"/>
                    <a:pt x="10171" y="46380"/>
                    <a:pt x="28276" y="28276"/>
                  </a:cubicBezTo>
                  <a:cubicBezTo>
                    <a:pt x="46380" y="10171"/>
                    <a:pt x="70936" y="0"/>
                    <a:pt x="96539"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28055" cy="29131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348008" y="5241123"/>
            <a:ext cx="391240" cy="279478"/>
          </a:xfrm>
          <a:custGeom>
            <a:avLst/>
            <a:gdLst/>
            <a:ahLst/>
            <a:cxnLst/>
            <a:rect r="r" b="b" t="t" l="l"/>
            <a:pathLst>
              <a:path h="279478" w="391240">
                <a:moveTo>
                  <a:pt x="0" y="0"/>
                </a:moveTo>
                <a:lnTo>
                  <a:pt x="391240" y="0"/>
                </a:lnTo>
                <a:lnTo>
                  <a:pt x="391240" y="279478"/>
                </a:lnTo>
                <a:lnTo>
                  <a:pt x="0" y="279478"/>
                </a:lnTo>
                <a:lnTo>
                  <a:pt x="0" y="0"/>
                </a:lnTo>
                <a:close/>
              </a:path>
            </a:pathLst>
          </a:custGeom>
          <a:blipFill>
            <a:blip r:embed="rId2"/>
            <a:stretch>
              <a:fillRect l="0" t="-20523" r="0" b="-20523"/>
            </a:stretch>
          </a:blipFill>
        </p:spPr>
      </p:sp>
      <p:sp>
        <p:nvSpPr>
          <p:cNvPr name="Freeform 6" id="6"/>
          <p:cNvSpPr/>
          <p:nvPr/>
        </p:nvSpPr>
        <p:spPr>
          <a:xfrm flipH="false" flipV="false" rot="0">
            <a:off x="8348008" y="7111727"/>
            <a:ext cx="391240" cy="279478"/>
          </a:xfrm>
          <a:custGeom>
            <a:avLst/>
            <a:gdLst/>
            <a:ahLst/>
            <a:cxnLst/>
            <a:rect r="r" b="b" t="t" l="l"/>
            <a:pathLst>
              <a:path h="279478" w="391240">
                <a:moveTo>
                  <a:pt x="0" y="0"/>
                </a:moveTo>
                <a:lnTo>
                  <a:pt x="391240" y="0"/>
                </a:lnTo>
                <a:lnTo>
                  <a:pt x="391240" y="279478"/>
                </a:lnTo>
                <a:lnTo>
                  <a:pt x="0" y="279478"/>
                </a:lnTo>
                <a:lnTo>
                  <a:pt x="0" y="0"/>
                </a:lnTo>
                <a:close/>
              </a:path>
            </a:pathLst>
          </a:custGeom>
          <a:blipFill>
            <a:blip r:embed="rId3"/>
            <a:stretch>
              <a:fillRect l="0" t="-20523" r="0" b="-20523"/>
            </a:stretch>
          </a:blipFill>
        </p:spPr>
      </p:sp>
      <p:sp>
        <p:nvSpPr>
          <p:cNvPr name="Freeform 7" id="7"/>
          <p:cNvSpPr/>
          <p:nvPr/>
        </p:nvSpPr>
        <p:spPr>
          <a:xfrm flipH="false" flipV="false" rot="0">
            <a:off x="8348008" y="8708279"/>
            <a:ext cx="391240" cy="279478"/>
          </a:xfrm>
          <a:custGeom>
            <a:avLst/>
            <a:gdLst/>
            <a:ahLst/>
            <a:cxnLst/>
            <a:rect r="r" b="b" t="t" l="l"/>
            <a:pathLst>
              <a:path h="279478" w="391240">
                <a:moveTo>
                  <a:pt x="0" y="0"/>
                </a:moveTo>
                <a:lnTo>
                  <a:pt x="391240" y="0"/>
                </a:lnTo>
                <a:lnTo>
                  <a:pt x="391240" y="279478"/>
                </a:lnTo>
                <a:lnTo>
                  <a:pt x="0" y="279478"/>
                </a:lnTo>
                <a:lnTo>
                  <a:pt x="0" y="0"/>
                </a:lnTo>
                <a:close/>
              </a:path>
            </a:pathLst>
          </a:custGeom>
          <a:blipFill>
            <a:blip r:embed="rId4"/>
            <a:stretch>
              <a:fillRect l="0" t="-20523" r="0" b="-20523"/>
            </a:stretch>
          </a:blipFill>
        </p:spPr>
      </p:sp>
      <p:sp>
        <p:nvSpPr>
          <p:cNvPr name="Freeform 8" id="8"/>
          <p:cNvSpPr/>
          <p:nvPr/>
        </p:nvSpPr>
        <p:spPr>
          <a:xfrm flipH="false" flipV="false" rot="0">
            <a:off x="11640532" y="4570303"/>
            <a:ext cx="919381" cy="881457"/>
          </a:xfrm>
          <a:custGeom>
            <a:avLst/>
            <a:gdLst/>
            <a:ahLst/>
            <a:cxnLst/>
            <a:rect r="r" b="b" t="t" l="l"/>
            <a:pathLst>
              <a:path h="881457" w="919381">
                <a:moveTo>
                  <a:pt x="0" y="0"/>
                </a:moveTo>
                <a:lnTo>
                  <a:pt x="919381" y="0"/>
                </a:lnTo>
                <a:lnTo>
                  <a:pt x="919381" y="881456"/>
                </a:lnTo>
                <a:lnTo>
                  <a:pt x="0" y="881456"/>
                </a:lnTo>
                <a:lnTo>
                  <a:pt x="0" y="0"/>
                </a:lnTo>
                <a:close/>
              </a:path>
            </a:pathLst>
          </a:custGeom>
          <a:blipFill>
            <a:blip r:embed="rId5"/>
            <a:stretch>
              <a:fillRect l="0" t="0" r="0" b="0"/>
            </a:stretch>
          </a:blipFill>
        </p:spPr>
      </p:sp>
      <p:sp>
        <p:nvSpPr>
          <p:cNvPr name="Freeform 9" id="9"/>
          <p:cNvSpPr/>
          <p:nvPr/>
        </p:nvSpPr>
        <p:spPr>
          <a:xfrm flipH="false" flipV="false" rot="0">
            <a:off x="12096728" y="8029040"/>
            <a:ext cx="839781" cy="948418"/>
          </a:xfrm>
          <a:custGeom>
            <a:avLst/>
            <a:gdLst/>
            <a:ahLst/>
            <a:cxnLst/>
            <a:rect r="r" b="b" t="t" l="l"/>
            <a:pathLst>
              <a:path h="948418" w="839781">
                <a:moveTo>
                  <a:pt x="0" y="0"/>
                </a:moveTo>
                <a:lnTo>
                  <a:pt x="839781" y="0"/>
                </a:lnTo>
                <a:lnTo>
                  <a:pt x="839781" y="948418"/>
                </a:lnTo>
                <a:lnTo>
                  <a:pt x="0" y="9484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133200" y="6466425"/>
            <a:ext cx="874909" cy="874909"/>
          </a:xfrm>
          <a:custGeom>
            <a:avLst/>
            <a:gdLst/>
            <a:ahLst/>
            <a:cxnLst/>
            <a:rect r="r" b="b" t="t" l="l"/>
            <a:pathLst>
              <a:path h="874909" w="874909">
                <a:moveTo>
                  <a:pt x="0" y="0"/>
                </a:moveTo>
                <a:lnTo>
                  <a:pt x="874909" y="0"/>
                </a:lnTo>
                <a:lnTo>
                  <a:pt x="874909" y="874909"/>
                </a:lnTo>
                <a:lnTo>
                  <a:pt x="0" y="8749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072081" y="5179639"/>
            <a:ext cx="2591496" cy="576459"/>
          </a:xfrm>
          <a:prstGeom prst="rect">
            <a:avLst/>
          </a:prstGeom>
        </p:spPr>
        <p:txBody>
          <a:bodyPr anchor="t" rtlCol="false" tIns="0" lIns="0" bIns="0" rIns="0">
            <a:spAutoFit/>
          </a:bodyPr>
          <a:lstStyle/>
          <a:p>
            <a:pPr algn="l">
              <a:lnSpc>
                <a:spcPts val="2378"/>
              </a:lnSpc>
            </a:pPr>
            <a:r>
              <a:rPr lang="en-US" sz="1698" b="true">
                <a:solidFill>
                  <a:srgbClr val="EF7900"/>
                </a:solidFill>
                <a:latin typeface="Lato Bold"/>
                <a:ea typeface="Lato Bold"/>
                <a:cs typeface="Lato Bold"/>
                <a:sym typeface="Lato Bold"/>
              </a:rPr>
              <a:t>For Farmers (Krishi Mitra)</a:t>
            </a:r>
          </a:p>
          <a:p>
            <a:pPr algn="l">
              <a:lnSpc>
                <a:spcPts val="2208"/>
              </a:lnSpc>
              <a:spcBef>
                <a:spcPct val="0"/>
              </a:spcBef>
            </a:pPr>
          </a:p>
        </p:txBody>
      </p:sp>
      <p:sp>
        <p:nvSpPr>
          <p:cNvPr name="TextBox 12" id="12"/>
          <p:cNvSpPr txBox="true"/>
          <p:nvPr/>
        </p:nvSpPr>
        <p:spPr>
          <a:xfrm rot="0">
            <a:off x="9072081" y="5468244"/>
            <a:ext cx="6384770" cy="973494"/>
          </a:xfrm>
          <a:prstGeom prst="rect">
            <a:avLst/>
          </a:prstGeom>
        </p:spPr>
        <p:txBody>
          <a:bodyPr anchor="t" rtlCol="false" tIns="0" lIns="0" bIns="0" rIns="0">
            <a:spAutoFit/>
          </a:bodyPr>
          <a:lstStyle/>
          <a:p>
            <a:pPr algn="l">
              <a:lnSpc>
                <a:spcPts val="1953"/>
              </a:lnSpc>
              <a:spcBef>
                <a:spcPct val="0"/>
              </a:spcBef>
            </a:pPr>
            <a:r>
              <a:rPr lang="en-US" sz="1395">
                <a:solidFill>
                  <a:srgbClr val="E5E1DA"/>
                </a:solidFill>
                <a:latin typeface="Lato"/>
                <a:ea typeface="Lato"/>
                <a:cs typeface="Lato"/>
                <a:sym typeface="Lato"/>
              </a:rPr>
              <a:t>AI chatbot provides irrigation and water-use advice in simple language, while also displaying current government schemes and policies so farmers can make informed, policy-aligned decisions.</a:t>
            </a:r>
          </a:p>
          <a:p>
            <a:pPr algn="l">
              <a:lnSpc>
                <a:spcPts val="1953"/>
              </a:lnSpc>
              <a:spcBef>
                <a:spcPct val="0"/>
              </a:spcBef>
            </a:pPr>
          </a:p>
        </p:txBody>
      </p:sp>
      <p:sp>
        <p:nvSpPr>
          <p:cNvPr name="TextBox 13" id="13"/>
          <p:cNvSpPr txBox="true"/>
          <p:nvPr/>
        </p:nvSpPr>
        <p:spPr>
          <a:xfrm rot="0">
            <a:off x="9072081" y="7337445"/>
            <a:ext cx="6384770" cy="942395"/>
          </a:xfrm>
          <a:prstGeom prst="rect">
            <a:avLst/>
          </a:prstGeom>
        </p:spPr>
        <p:txBody>
          <a:bodyPr anchor="t" rtlCol="false" tIns="0" lIns="0" bIns="0" rIns="0">
            <a:spAutoFit/>
          </a:bodyPr>
          <a:lstStyle/>
          <a:p>
            <a:pPr algn="l">
              <a:lnSpc>
                <a:spcPts val="1868"/>
              </a:lnSpc>
              <a:spcBef>
                <a:spcPct val="0"/>
              </a:spcBef>
            </a:pPr>
            <a:r>
              <a:rPr lang="en-US" sz="1334">
                <a:solidFill>
                  <a:srgbClr val="E5E1DA"/>
                </a:solidFill>
                <a:latin typeface="Lato"/>
                <a:ea typeface="Lato"/>
                <a:cs typeface="Lato"/>
                <a:sym typeface="Lato"/>
              </a:rPr>
              <a:t>Dashboards highlight depletion hotspots, recharge patterns, and long-term risks, helping frame evidence-based water management strategies and targeted interventions.</a:t>
            </a:r>
          </a:p>
          <a:p>
            <a:pPr algn="l">
              <a:lnSpc>
                <a:spcPts val="1868"/>
              </a:lnSpc>
              <a:spcBef>
                <a:spcPct val="0"/>
              </a:spcBef>
            </a:pPr>
          </a:p>
        </p:txBody>
      </p:sp>
      <p:sp>
        <p:nvSpPr>
          <p:cNvPr name="TextBox 14" id="14"/>
          <p:cNvSpPr txBox="true"/>
          <p:nvPr/>
        </p:nvSpPr>
        <p:spPr>
          <a:xfrm rot="0">
            <a:off x="9072081" y="9006721"/>
            <a:ext cx="6384770" cy="1573824"/>
          </a:xfrm>
          <a:prstGeom prst="rect">
            <a:avLst/>
          </a:prstGeom>
        </p:spPr>
        <p:txBody>
          <a:bodyPr anchor="t" rtlCol="false" tIns="0" lIns="0" bIns="0" rIns="0">
            <a:spAutoFit/>
          </a:bodyPr>
          <a:lstStyle/>
          <a:p>
            <a:pPr algn="l">
              <a:lnSpc>
                <a:spcPts val="1783"/>
              </a:lnSpc>
            </a:pPr>
            <a:r>
              <a:rPr lang="en-US" sz="1274">
                <a:solidFill>
                  <a:srgbClr val="E5E1DA"/>
                </a:solidFill>
                <a:latin typeface="Lato"/>
                <a:ea typeface="Lato"/>
                <a:cs typeface="Lato"/>
                <a:sym typeface="Lato"/>
              </a:rPr>
              <a:t>Unified groundwater- rainfall datasets with advanced analytics enable deeper studies, predictive modeling, a dedicated research dashboard consolidates publications, work progress, and analytical tools in one place, alongside integrated groundwater–rainfall datasets for advanced studies.</a:t>
            </a:r>
          </a:p>
          <a:p>
            <a:pPr algn="l">
              <a:lnSpc>
                <a:spcPts val="1783"/>
              </a:lnSpc>
            </a:pPr>
          </a:p>
          <a:p>
            <a:pPr algn="l">
              <a:lnSpc>
                <a:spcPts val="1783"/>
              </a:lnSpc>
            </a:pPr>
          </a:p>
          <a:p>
            <a:pPr algn="l">
              <a:lnSpc>
                <a:spcPts val="1783"/>
              </a:lnSpc>
              <a:spcBef>
                <a:spcPct val="0"/>
              </a:spcBef>
            </a:pPr>
          </a:p>
        </p:txBody>
      </p:sp>
      <p:sp>
        <p:nvSpPr>
          <p:cNvPr name="TextBox 15" id="15"/>
          <p:cNvSpPr txBox="true"/>
          <p:nvPr/>
        </p:nvSpPr>
        <p:spPr>
          <a:xfrm rot="0">
            <a:off x="9072081" y="7010411"/>
            <a:ext cx="3095234" cy="576459"/>
          </a:xfrm>
          <a:prstGeom prst="rect">
            <a:avLst/>
          </a:prstGeom>
        </p:spPr>
        <p:txBody>
          <a:bodyPr anchor="t" rtlCol="false" tIns="0" lIns="0" bIns="0" rIns="0">
            <a:spAutoFit/>
          </a:bodyPr>
          <a:lstStyle/>
          <a:p>
            <a:pPr algn="l">
              <a:lnSpc>
                <a:spcPts val="2378"/>
              </a:lnSpc>
            </a:pPr>
            <a:r>
              <a:rPr lang="en-US" sz="1698" b="true">
                <a:solidFill>
                  <a:srgbClr val="FBF9F1"/>
                </a:solidFill>
                <a:latin typeface="Lato Bold"/>
                <a:ea typeface="Lato Bold"/>
                <a:cs typeface="Lato Bold"/>
                <a:sym typeface="Lato Bold"/>
              </a:rPr>
              <a:t>For Policy Makers (Niti Drishti)</a:t>
            </a:r>
          </a:p>
          <a:p>
            <a:pPr algn="l">
              <a:lnSpc>
                <a:spcPts val="2208"/>
              </a:lnSpc>
              <a:spcBef>
                <a:spcPct val="0"/>
              </a:spcBef>
            </a:pPr>
          </a:p>
        </p:txBody>
      </p:sp>
      <p:sp>
        <p:nvSpPr>
          <p:cNvPr name="TextBox 16" id="16"/>
          <p:cNvSpPr txBox="true"/>
          <p:nvPr/>
        </p:nvSpPr>
        <p:spPr>
          <a:xfrm rot="0">
            <a:off x="9037966" y="8670179"/>
            <a:ext cx="3095234" cy="576459"/>
          </a:xfrm>
          <a:prstGeom prst="rect">
            <a:avLst/>
          </a:prstGeom>
        </p:spPr>
        <p:txBody>
          <a:bodyPr anchor="t" rtlCol="false" tIns="0" lIns="0" bIns="0" rIns="0">
            <a:spAutoFit/>
          </a:bodyPr>
          <a:lstStyle/>
          <a:p>
            <a:pPr algn="l">
              <a:lnSpc>
                <a:spcPts val="2378"/>
              </a:lnSpc>
            </a:pPr>
            <a:r>
              <a:rPr lang="en-US" sz="1698" b="true">
                <a:solidFill>
                  <a:srgbClr val="24B224"/>
                </a:solidFill>
                <a:latin typeface="Lato Bold"/>
                <a:ea typeface="Lato Bold"/>
                <a:cs typeface="Lato Bold"/>
                <a:sym typeface="Lato Bold"/>
              </a:rPr>
              <a:t>For Researchers (Anusandhan)</a:t>
            </a:r>
          </a:p>
          <a:p>
            <a:pPr algn="l">
              <a:lnSpc>
                <a:spcPts val="2208"/>
              </a:lnSpc>
              <a:spcBef>
                <a:spcPct val="0"/>
              </a:spcBef>
            </a:pPr>
          </a:p>
        </p:txBody>
      </p:sp>
      <p:sp>
        <p:nvSpPr>
          <p:cNvPr name="TextBox 17" id="17"/>
          <p:cNvSpPr txBox="true"/>
          <p:nvPr/>
        </p:nvSpPr>
        <p:spPr>
          <a:xfrm rot="0">
            <a:off x="164118" y="372458"/>
            <a:ext cx="5931293" cy="1774382"/>
          </a:xfrm>
          <a:prstGeom prst="rect">
            <a:avLst/>
          </a:prstGeom>
        </p:spPr>
        <p:txBody>
          <a:bodyPr anchor="t" rtlCol="false" tIns="0" lIns="0" bIns="0" rIns="0">
            <a:spAutoFit/>
          </a:bodyPr>
          <a:lstStyle/>
          <a:p>
            <a:pPr algn="l">
              <a:lnSpc>
                <a:spcPts val="6477"/>
              </a:lnSpc>
            </a:pPr>
            <a:r>
              <a:rPr lang="en-US" sz="7041" b="true">
                <a:solidFill>
                  <a:srgbClr val="FFFFFF"/>
                </a:solidFill>
                <a:latin typeface="Poppins Bold"/>
                <a:ea typeface="Poppins Bold"/>
                <a:cs typeface="Poppins Bold"/>
                <a:sym typeface="Poppins Bold"/>
              </a:rPr>
              <a:t>PROPOSED</a:t>
            </a:r>
          </a:p>
          <a:p>
            <a:pPr algn="l">
              <a:lnSpc>
                <a:spcPts val="6477"/>
              </a:lnSpc>
            </a:pPr>
            <a:r>
              <a:rPr lang="en-US" sz="7041" b="true">
                <a:solidFill>
                  <a:srgbClr val="24B224"/>
                </a:solidFill>
                <a:latin typeface="Poppins Bold"/>
                <a:ea typeface="Poppins Bold"/>
                <a:cs typeface="Poppins Bold"/>
                <a:sym typeface="Poppins Bold"/>
              </a:rPr>
              <a:t>SOLUTION</a:t>
            </a:r>
          </a:p>
        </p:txBody>
      </p:sp>
      <p:grpSp>
        <p:nvGrpSpPr>
          <p:cNvPr name="Group 18" id="18"/>
          <p:cNvGrpSpPr/>
          <p:nvPr/>
        </p:nvGrpSpPr>
        <p:grpSpPr>
          <a:xfrm rot="0">
            <a:off x="441559" y="2644928"/>
            <a:ext cx="6983024" cy="7168169"/>
            <a:chOff x="0" y="0"/>
            <a:chExt cx="1839150" cy="1887913"/>
          </a:xfrm>
        </p:grpSpPr>
        <p:sp>
          <p:nvSpPr>
            <p:cNvPr name="Freeform 19" id="19"/>
            <p:cNvSpPr/>
            <p:nvPr/>
          </p:nvSpPr>
          <p:spPr>
            <a:xfrm flipH="false" flipV="false" rot="0">
              <a:off x="0" y="0"/>
              <a:ext cx="1839150" cy="1887913"/>
            </a:xfrm>
            <a:custGeom>
              <a:avLst/>
              <a:gdLst/>
              <a:ahLst/>
              <a:cxnLst/>
              <a:rect r="r" b="b" t="t" l="l"/>
              <a:pathLst>
                <a:path h="1887913" w="1839150">
                  <a:moveTo>
                    <a:pt x="18848" y="0"/>
                  </a:moveTo>
                  <a:lnTo>
                    <a:pt x="1820303" y="0"/>
                  </a:lnTo>
                  <a:cubicBezTo>
                    <a:pt x="1825302" y="0"/>
                    <a:pt x="1830095" y="1986"/>
                    <a:pt x="1833630" y="5520"/>
                  </a:cubicBezTo>
                  <a:cubicBezTo>
                    <a:pt x="1837165" y="9055"/>
                    <a:pt x="1839150" y="13849"/>
                    <a:pt x="1839150" y="18848"/>
                  </a:cubicBezTo>
                  <a:lnTo>
                    <a:pt x="1839150" y="1869065"/>
                  </a:lnTo>
                  <a:cubicBezTo>
                    <a:pt x="1839150" y="1874064"/>
                    <a:pt x="1837165" y="1878858"/>
                    <a:pt x="1833630" y="1882392"/>
                  </a:cubicBezTo>
                  <a:cubicBezTo>
                    <a:pt x="1830095" y="1885927"/>
                    <a:pt x="1825302" y="1887913"/>
                    <a:pt x="1820303" y="1887913"/>
                  </a:cubicBezTo>
                  <a:lnTo>
                    <a:pt x="18848" y="1887913"/>
                  </a:lnTo>
                  <a:cubicBezTo>
                    <a:pt x="13849" y="1887913"/>
                    <a:pt x="9055" y="1885927"/>
                    <a:pt x="5520" y="1882392"/>
                  </a:cubicBezTo>
                  <a:cubicBezTo>
                    <a:pt x="1986" y="1878858"/>
                    <a:pt x="0" y="1874064"/>
                    <a:pt x="0" y="1869065"/>
                  </a:cubicBezTo>
                  <a:lnTo>
                    <a:pt x="0" y="18848"/>
                  </a:lnTo>
                  <a:cubicBezTo>
                    <a:pt x="0" y="13849"/>
                    <a:pt x="1986" y="9055"/>
                    <a:pt x="5520" y="5520"/>
                  </a:cubicBezTo>
                  <a:cubicBezTo>
                    <a:pt x="9055" y="1986"/>
                    <a:pt x="13849" y="0"/>
                    <a:pt x="18848" y="0"/>
                  </a:cubicBezTo>
                  <a:close/>
                </a:path>
              </a:pathLst>
            </a:custGeom>
            <a:solidFill>
              <a:srgbClr val="7A7A7A"/>
            </a:solidFill>
          </p:spPr>
        </p:sp>
        <p:sp>
          <p:nvSpPr>
            <p:cNvPr name="TextBox 20" id="20"/>
            <p:cNvSpPr txBox="true"/>
            <p:nvPr/>
          </p:nvSpPr>
          <p:spPr>
            <a:xfrm>
              <a:off x="0" y="-28575"/>
              <a:ext cx="1839150" cy="1916488"/>
            </a:xfrm>
            <a:prstGeom prst="rect">
              <a:avLst/>
            </a:prstGeom>
          </p:spPr>
          <p:txBody>
            <a:bodyPr anchor="ctr" rtlCol="false" tIns="50800" lIns="50800" bIns="50800" rIns="50800"/>
            <a:lstStyle/>
            <a:p>
              <a:pPr algn="ctr">
                <a:lnSpc>
                  <a:spcPts val="2417"/>
                </a:lnSpc>
              </a:pPr>
            </a:p>
          </p:txBody>
        </p:sp>
      </p:grpSp>
      <p:sp>
        <p:nvSpPr>
          <p:cNvPr name="Freeform 21" id="21"/>
          <p:cNvSpPr/>
          <p:nvPr/>
        </p:nvSpPr>
        <p:spPr>
          <a:xfrm flipH="false" flipV="false" rot="0">
            <a:off x="16284253" y="612954"/>
            <a:ext cx="1911177" cy="4063949"/>
          </a:xfrm>
          <a:custGeom>
            <a:avLst/>
            <a:gdLst/>
            <a:ahLst/>
            <a:cxnLst/>
            <a:rect r="r" b="b" t="t" l="l"/>
            <a:pathLst>
              <a:path h="4063949" w="1911177">
                <a:moveTo>
                  <a:pt x="0" y="0"/>
                </a:moveTo>
                <a:lnTo>
                  <a:pt x="1911176" y="0"/>
                </a:lnTo>
                <a:lnTo>
                  <a:pt x="1911176" y="4063949"/>
                </a:lnTo>
                <a:lnTo>
                  <a:pt x="0" y="4063949"/>
                </a:lnTo>
                <a:lnTo>
                  <a:pt x="0" y="0"/>
                </a:lnTo>
                <a:close/>
              </a:path>
            </a:pathLst>
          </a:custGeom>
          <a:blipFill>
            <a:blip r:embed="rId10"/>
            <a:stretch>
              <a:fillRect l="-5710" t="-1701" r="-9045" b="-4636"/>
            </a:stretch>
          </a:blipFill>
        </p:spPr>
      </p:sp>
      <p:sp>
        <p:nvSpPr>
          <p:cNvPr name="TextBox 22" id="22"/>
          <p:cNvSpPr txBox="true"/>
          <p:nvPr/>
        </p:nvSpPr>
        <p:spPr>
          <a:xfrm rot="0">
            <a:off x="555559" y="3703841"/>
            <a:ext cx="6849974" cy="6431555"/>
          </a:xfrm>
          <a:prstGeom prst="rect">
            <a:avLst/>
          </a:prstGeom>
        </p:spPr>
        <p:txBody>
          <a:bodyPr anchor="t" rtlCol="false" tIns="0" lIns="0" bIns="0" rIns="0">
            <a:spAutoFit/>
          </a:bodyPr>
          <a:lstStyle/>
          <a:p>
            <a:pPr algn="l">
              <a:lnSpc>
                <a:spcPts val="3915"/>
              </a:lnSpc>
            </a:pPr>
            <a:r>
              <a:rPr lang="en-US" sz="2401">
                <a:solidFill>
                  <a:srgbClr val="FBF9F1"/>
                </a:solidFill>
                <a:latin typeface="Poppins"/>
                <a:ea typeface="Poppins"/>
                <a:cs typeface="Poppins"/>
                <a:sym typeface="Poppins"/>
              </a:rPr>
              <a:t>I</a:t>
            </a:r>
            <a:r>
              <a:rPr lang="en-US" sz="2401">
                <a:solidFill>
                  <a:srgbClr val="FBF9F1"/>
                </a:solidFill>
                <a:latin typeface="Poppins"/>
                <a:ea typeface="Poppins"/>
                <a:cs typeface="Poppins"/>
                <a:sym typeface="Poppins"/>
              </a:rPr>
              <a:t>s an AI-powered groundwater intelligence platform that converts scattered data into clean, real-time, actionable insights.</a:t>
            </a:r>
          </a:p>
          <a:p>
            <a:pPr algn="l">
              <a:lnSpc>
                <a:spcPts val="3915"/>
              </a:lnSpc>
            </a:pPr>
            <a:r>
              <a:rPr lang="en-US" sz="2401">
                <a:solidFill>
                  <a:srgbClr val="FBF9F1"/>
                </a:solidFill>
                <a:latin typeface="Poppins"/>
                <a:ea typeface="Poppins"/>
                <a:cs typeface="Poppins"/>
                <a:sym typeface="Poppins"/>
              </a:rPr>
              <a:t>It equips farmers, policy makers and researchers with forecasts, risk alerts and decision-support tools for proactive water planning and scientific analysis.</a:t>
            </a:r>
          </a:p>
          <a:p>
            <a:pPr algn="l">
              <a:lnSpc>
                <a:spcPts val="3915"/>
              </a:lnSpc>
            </a:pPr>
            <a:r>
              <a:rPr lang="en-US" sz="2401">
                <a:solidFill>
                  <a:srgbClr val="FBF9F1"/>
                </a:solidFill>
                <a:latin typeface="Poppins"/>
                <a:ea typeface="Poppins"/>
                <a:cs typeface="Poppins"/>
                <a:sym typeface="Poppins"/>
              </a:rPr>
              <a:t>The platform replaces fragmented information with one unified, science-based advisory — improving resource planning, reducing risk and driving water security at scale.</a:t>
            </a:r>
          </a:p>
          <a:p>
            <a:pPr algn="l">
              <a:lnSpc>
                <a:spcPts val="3915"/>
              </a:lnSpc>
            </a:pPr>
          </a:p>
        </p:txBody>
      </p:sp>
      <p:sp>
        <p:nvSpPr>
          <p:cNvPr name="TextBox 23" id="23"/>
          <p:cNvSpPr txBox="true"/>
          <p:nvPr/>
        </p:nvSpPr>
        <p:spPr>
          <a:xfrm rot="0">
            <a:off x="428869" y="2557890"/>
            <a:ext cx="5060593"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Poppins Bold"/>
                <a:ea typeface="Poppins Bold"/>
                <a:cs typeface="Poppins Bold"/>
                <a:sym typeface="Poppins Bold"/>
              </a:rPr>
              <a:t>Ground </a:t>
            </a:r>
            <a:r>
              <a:rPr lang="en-US" b="true" sz="6000">
                <a:solidFill>
                  <a:srgbClr val="47C5FB"/>
                </a:solidFill>
                <a:latin typeface="Poppins Bold"/>
                <a:ea typeface="Poppins Bold"/>
                <a:cs typeface="Poppins Bold"/>
                <a:sym typeface="Poppins Bold"/>
              </a:rPr>
              <a:t>Zero</a:t>
            </a:r>
          </a:p>
        </p:txBody>
      </p:sp>
      <p:sp>
        <p:nvSpPr>
          <p:cNvPr name="AutoShape 24" id="24"/>
          <p:cNvSpPr/>
          <p:nvPr/>
        </p:nvSpPr>
        <p:spPr>
          <a:xfrm flipV="true">
            <a:off x="5694784" y="1675418"/>
            <a:ext cx="2116448" cy="806363"/>
          </a:xfrm>
          <a:prstGeom prst="line">
            <a:avLst/>
          </a:prstGeom>
          <a:ln cap="flat" w="66675">
            <a:solidFill>
              <a:srgbClr val="FFFFFF"/>
            </a:solidFill>
            <a:prstDash val="solid"/>
            <a:headEnd type="none" len="sm" w="sm"/>
            <a:tailEnd type="triangle" len="med" w="lg"/>
          </a:ln>
        </p:spPr>
      </p:sp>
      <p:sp>
        <p:nvSpPr>
          <p:cNvPr name="AutoShape 25" id="25"/>
          <p:cNvSpPr/>
          <p:nvPr/>
        </p:nvSpPr>
        <p:spPr>
          <a:xfrm>
            <a:off x="15231112" y="2113503"/>
            <a:ext cx="779117" cy="0"/>
          </a:xfrm>
          <a:prstGeom prst="line">
            <a:avLst/>
          </a:prstGeom>
          <a:ln cap="flat" w="66675">
            <a:solidFill>
              <a:srgbClr val="FFFFFF"/>
            </a:solidFill>
            <a:prstDash val="solid"/>
            <a:headEnd type="none" len="sm" w="sm"/>
            <a:tailEnd type="triangle" len="med" w="lg"/>
          </a:ln>
        </p:spPr>
      </p:sp>
      <p:grpSp>
        <p:nvGrpSpPr>
          <p:cNvPr name="Group 26" id="26"/>
          <p:cNvGrpSpPr/>
          <p:nvPr/>
        </p:nvGrpSpPr>
        <p:grpSpPr>
          <a:xfrm rot="0">
            <a:off x="8246125" y="258158"/>
            <a:ext cx="6710964" cy="3916258"/>
            <a:chOff x="0" y="0"/>
            <a:chExt cx="1767497" cy="1031442"/>
          </a:xfrm>
        </p:grpSpPr>
        <p:sp>
          <p:nvSpPr>
            <p:cNvPr name="Freeform 27" id="27"/>
            <p:cNvSpPr/>
            <p:nvPr/>
          </p:nvSpPr>
          <p:spPr>
            <a:xfrm flipH="false" flipV="false" rot="0">
              <a:off x="0" y="0"/>
              <a:ext cx="1767497" cy="1031442"/>
            </a:xfrm>
            <a:custGeom>
              <a:avLst/>
              <a:gdLst/>
              <a:ahLst/>
              <a:cxnLst/>
              <a:rect r="r" b="b" t="t" l="l"/>
              <a:pathLst>
                <a:path h="1031442" w="1767497">
                  <a:moveTo>
                    <a:pt x="19612" y="0"/>
                  </a:moveTo>
                  <a:lnTo>
                    <a:pt x="1747885" y="0"/>
                  </a:lnTo>
                  <a:cubicBezTo>
                    <a:pt x="1753086" y="0"/>
                    <a:pt x="1758075" y="2066"/>
                    <a:pt x="1761753" y="5744"/>
                  </a:cubicBezTo>
                  <a:cubicBezTo>
                    <a:pt x="1765431" y="9422"/>
                    <a:pt x="1767497" y="14410"/>
                    <a:pt x="1767497" y="19612"/>
                  </a:cubicBezTo>
                  <a:lnTo>
                    <a:pt x="1767497" y="1011831"/>
                  </a:lnTo>
                  <a:cubicBezTo>
                    <a:pt x="1767497" y="1017032"/>
                    <a:pt x="1765431" y="1022020"/>
                    <a:pt x="1761753" y="1025698"/>
                  </a:cubicBezTo>
                  <a:cubicBezTo>
                    <a:pt x="1758075" y="1029376"/>
                    <a:pt x="1753086" y="1031442"/>
                    <a:pt x="1747885" y="1031442"/>
                  </a:cubicBezTo>
                  <a:lnTo>
                    <a:pt x="19612" y="1031442"/>
                  </a:lnTo>
                  <a:cubicBezTo>
                    <a:pt x="14410" y="1031442"/>
                    <a:pt x="9422" y="1029376"/>
                    <a:pt x="5744" y="1025698"/>
                  </a:cubicBezTo>
                  <a:cubicBezTo>
                    <a:pt x="2066" y="1022020"/>
                    <a:pt x="0" y="1017032"/>
                    <a:pt x="0" y="1011831"/>
                  </a:cubicBezTo>
                  <a:lnTo>
                    <a:pt x="0" y="19612"/>
                  </a:lnTo>
                  <a:cubicBezTo>
                    <a:pt x="0" y="14410"/>
                    <a:pt x="2066" y="9422"/>
                    <a:pt x="5744" y="5744"/>
                  </a:cubicBezTo>
                  <a:cubicBezTo>
                    <a:pt x="9422" y="2066"/>
                    <a:pt x="14410" y="0"/>
                    <a:pt x="19612" y="0"/>
                  </a:cubicBezTo>
                  <a:close/>
                </a:path>
              </a:pathLst>
            </a:custGeom>
            <a:solidFill>
              <a:srgbClr val="7A7A7A"/>
            </a:solidFill>
          </p:spPr>
        </p:sp>
        <p:sp>
          <p:nvSpPr>
            <p:cNvPr name="TextBox 28" id="28"/>
            <p:cNvSpPr txBox="true"/>
            <p:nvPr/>
          </p:nvSpPr>
          <p:spPr>
            <a:xfrm>
              <a:off x="0" y="-28575"/>
              <a:ext cx="1767497" cy="1060017"/>
            </a:xfrm>
            <a:prstGeom prst="rect">
              <a:avLst/>
            </a:prstGeom>
          </p:spPr>
          <p:txBody>
            <a:bodyPr anchor="ctr" rtlCol="false" tIns="50800" lIns="50800" bIns="50800" rIns="50800"/>
            <a:lstStyle/>
            <a:p>
              <a:pPr algn="ctr">
                <a:lnSpc>
                  <a:spcPts val="2417"/>
                </a:lnSpc>
              </a:pPr>
            </a:p>
          </p:txBody>
        </p:sp>
      </p:grpSp>
      <p:sp>
        <p:nvSpPr>
          <p:cNvPr name="TextBox 29" id="29"/>
          <p:cNvSpPr txBox="true"/>
          <p:nvPr/>
        </p:nvSpPr>
        <p:spPr>
          <a:xfrm rot="0">
            <a:off x="8343250" y="259844"/>
            <a:ext cx="6613840" cy="4145725"/>
          </a:xfrm>
          <a:prstGeom prst="rect">
            <a:avLst/>
          </a:prstGeom>
        </p:spPr>
        <p:txBody>
          <a:bodyPr anchor="t" rtlCol="false" tIns="0" lIns="0" bIns="0" rIns="0">
            <a:spAutoFit/>
          </a:bodyPr>
          <a:lstStyle/>
          <a:p>
            <a:pPr algn="l">
              <a:lnSpc>
                <a:spcPts val="3050"/>
              </a:lnSpc>
            </a:pPr>
            <a:r>
              <a:rPr lang="en-US" sz="1763">
                <a:solidFill>
                  <a:srgbClr val="FBF9F1"/>
                </a:solidFill>
                <a:latin typeface="Poppins"/>
                <a:ea typeface="Poppins"/>
                <a:cs typeface="Poppins"/>
                <a:sym typeface="Poppins"/>
              </a:rPr>
              <a:t>We reviewed around </a:t>
            </a:r>
            <a:r>
              <a:rPr lang="en-US" sz="1763" b="true">
                <a:solidFill>
                  <a:srgbClr val="FFF78A"/>
                </a:solidFill>
                <a:latin typeface="Poppins Bold"/>
                <a:ea typeface="Poppins Bold"/>
                <a:cs typeface="Poppins Bold"/>
                <a:sym typeface="Poppins Bold"/>
              </a:rPr>
              <a:t>25 research papers</a:t>
            </a:r>
            <a:r>
              <a:rPr lang="en-US" sz="1763">
                <a:solidFill>
                  <a:srgbClr val="FBF9F1"/>
                </a:solidFill>
                <a:latin typeface="Poppins"/>
                <a:ea typeface="Poppins"/>
                <a:cs typeface="Poppins"/>
                <a:sym typeface="Poppins"/>
              </a:rPr>
              <a:t> spanning groundwater depletion, AI-based irrigation planning, and agri-advisory systems. Several papers demonstrate that AI and remote sensing can dramatically improve forecasts, risk assessment and water-use optimisation. Together these findings clearly point to a gap: the absence of a real-time, integrated platform serving farmers, policy makers and researchers. These insights directly shaped </a:t>
            </a:r>
            <a:r>
              <a:rPr lang="en-US" sz="1763" b="true">
                <a:solidFill>
                  <a:srgbClr val="FBF9F1"/>
                </a:solidFill>
                <a:latin typeface="Poppins Bold"/>
                <a:ea typeface="Poppins Bold"/>
                <a:cs typeface="Poppins Bold"/>
                <a:sym typeface="Poppins Bold"/>
              </a:rPr>
              <a:t>Ground </a:t>
            </a:r>
            <a:r>
              <a:rPr lang="en-US" sz="1763" b="true">
                <a:solidFill>
                  <a:srgbClr val="47C5FB"/>
                </a:solidFill>
                <a:latin typeface="Poppins Bold"/>
                <a:ea typeface="Poppins Bold"/>
                <a:cs typeface="Poppins Bold"/>
                <a:sym typeface="Poppins Bold"/>
              </a:rPr>
              <a:t>Zero</a:t>
            </a:r>
            <a:r>
              <a:rPr lang="en-US" sz="1763">
                <a:solidFill>
                  <a:srgbClr val="FBF9F1"/>
                </a:solidFill>
                <a:latin typeface="Poppins"/>
                <a:ea typeface="Poppins"/>
                <a:cs typeface="Poppins"/>
                <a:sym typeface="Poppins"/>
              </a:rPr>
              <a:t> design, turning evidence into a practical solution.</a:t>
            </a:r>
          </a:p>
          <a:p>
            <a:pPr algn="l">
              <a:lnSpc>
                <a:spcPts val="2704"/>
              </a:lnSpc>
            </a:pPr>
          </a:p>
        </p:txBody>
      </p:sp>
      <p:sp>
        <p:nvSpPr>
          <p:cNvPr name="AutoShape 30" id="30"/>
          <p:cNvSpPr/>
          <p:nvPr/>
        </p:nvSpPr>
        <p:spPr>
          <a:xfrm flipH="true">
            <a:off x="15709712" y="5069142"/>
            <a:ext cx="1496791" cy="1644038"/>
          </a:xfrm>
          <a:prstGeom prst="line">
            <a:avLst/>
          </a:prstGeom>
          <a:ln cap="flat" w="66675">
            <a:solidFill>
              <a:srgbClr val="FFFFFF"/>
            </a:solidFill>
            <a:prstDash val="solid"/>
            <a:headEnd type="none" len="sm" w="sm"/>
            <a:tailEnd type="triangle" len="med" w="lg"/>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266688" y="-3776079"/>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5400000">
            <a:off x="14147598" y="-4178370"/>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4" id="4"/>
          <p:cNvSpPr/>
          <p:nvPr/>
        </p:nvSpPr>
        <p:spPr>
          <a:xfrm flipH="false" flipV="false" rot="0">
            <a:off x="6657058" y="2938634"/>
            <a:ext cx="749384" cy="755047"/>
          </a:xfrm>
          <a:custGeom>
            <a:avLst/>
            <a:gdLst/>
            <a:ahLst/>
            <a:cxnLst/>
            <a:rect r="r" b="b" t="t" l="l"/>
            <a:pathLst>
              <a:path h="755047" w="749384">
                <a:moveTo>
                  <a:pt x="0" y="0"/>
                </a:moveTo>
                <a:lnTo>
                  <a:pt x="749384" y="0"/>
                </a:lnTo>
                <a:lnTo>
                  <a:pt x="749384" y="755047"/>
                </a:lnTo>
                <a:lnTo>
                  <a:pt x="0" y="755047"/>
                </a:lnTo>
                <a:lnTo>
                  <a:pt x="0" y="0"/>
                </a:lnTo>
                <a:close/>
              </a:path>
            </a:pathLst>
          </a:custGeom>
          <a:blipFill>
            <a:blip r:embed="rId3"/>
            <a:stretch>
              <a:fillRect l="0" t="0" r="0" b="0"/>
            </a:stretch>
          </a:blipFill>
        </p:spPr>
      </p:sp>
      <p:sp>
        <p:nvSpPr>
          <p:cNvPr name="Freeform 5" id="5"/>
          <p:cNvSpPr/>
          <p:nvPr/>
        </p:nvSpPr>
        <p:spPr>
          <a:xfrm flipH="false" flipV="false" rot="0">
            <a:off x="7031750" y="2701200"/>
            <a:ext cx="1312329" cy="1420829"/>
          </a:xfrm>
          <a:custGeom>
            <a:avLst/>
            <a:gdLst/>
            <a:ahLst/>
            <a:cxnLst/>
            <a:rect r="r" b="b" t="t" l="l"/>
            <a:pathLst>
              <a:path h="1420829" w="1312329">
                <a:moveTo>
                  <a:pt x="0" y="0"/>
                </a:moveTo>
                <a:lnTo>
                  <a:pt x="1312329" y="0"/>
                </a:lnTo>
                <a:lnTo>
                  <a:pt x="1312329" y="1420829"/>
                </a:lnTo>
                <a:lnTo>
                  <a:pt x="0" y="1420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3084" y="2549977"/>
            <a:ext cx="749384" cy="755047"/>
          </a:xfrm>
          <a:custGeom>
            <a:avLst/>
            <a:gdLst/>
            <a:ahLst/>
            <a:cxnLst/>
            <a:rect r="r" b="b" t="t" l="l"/>
            <a:pathLst>
              <a:path h="755047" w="749384">
                <a:moveTo>
                  <a:pt x="0" y="0"/>
                </a:moveTo>
                <a:lnTo>
                  <a:pt x="749384" y="0"/>
                </a:lnTo>
                <a:lnTo>
                  <a:pt x="749384" y="755047"/>
                </a:lnTo>
                <a:lnTo>
                  <a:pt x="0" y="755047"/>
                </a:lnTo>
                <a:lnTo>
                  <a:pt x="0" y="0"/>
                </a:lnTo>
                <a:close/>
              </a:path>
            </a:pathLst>
          </a:custGeom>
          <a:blipFill>
            <a:blip r:embed="rId3"/>
            <a:stretch>
              <a:fillRect l="0" t="0" r="0" b="0"/>
            </a:stretch>
          </a:blipFill>
        </p:spPr>
      </p:sp>
      <p:sp>
        <p:nvSpPr>
          <p:cNvPr name="Freeform 7" id="7"/>
          <p:cNvSpPr/>
          <p:nvPr/>
        </p:nvSpPr>
        <p:spPr>
          <a:xfrm flipH="false" flipV="false" rot="0">
            <a:off x="557776" y="2427391"/>
            <a:ext cx="1571750" cy="1305981"/>
          </a:xfrm>
          <a:custGeom>
            <a:avLst/>
            <a:gdLst/>
            <a:ahLst/>
            <a:cxnLst/>
            <a:rect r="r" b="b" t="t" l="l"/>
            <a:pathLst>
              <a:path h="1305981" w="1571750">
                <a:moveTo>
                  <a:pt x="0" y="0"/>
                </a:moveTo>
                <a:lnTo>
                  <a:pt x="1571750" y="0"/>
                </a:lnTo>
                <a:lnTo>
                  <a:pt x="1571750" y="1305981"/>
                </a:lnTo>
                <a:lnTo>
                  <a:pt x="0" y="1305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041732" y="7612124"/>
            <a:ext cx="2206687" cy="2298632"/>
          </a:xfrm>
          <a:custGeom>
            <a:avLst/>
            <a:gdLst/>
            <a:ahLst/>
            <a:cxnLst/>
            <a:rect r="r" b="b" t="t" l="l"/>
            <a:pathLst>
              <a:path h="2298632" w="2206687">
                <a:moveTo>
                  <a:pt x="0" y="0"/>
                </a:moveTo>
                <a:lnTo>
                  <a:pt x="2206687" y="0"/>
                </a:lnTo>
                <a:lnTo>
                  <a:pt x="2206687" y="2298632"/>
                </a:lnTo>
                <a:lnTo>
                  <a:pt x="0" y="2298632"/>
                </a:lnTo>
                <a:lnTo>
                  <a:pt x="0" y="0"/>
                </a:lnTo>
                <a:close/>
              </a:path>
            </a:pathLst>
          </a:custGeom>
          <a:blipFill>
            <a:blip r:embed="rId8"/>
            <a:stretch>
              <a:fillRect l="0" t="0" r="0" b="0"/>
            </a:stretch>
          </a:blipFill>
        </p:spPr>
      </p:sp>
      <p:sp>
        <p:nvSpPr>
          <p:cNvPr name="Freeform 9" id="9"/>
          <p:cNvSpPr/>
          <p:nvPr/>
        </p:nvSpPr>
        <p:spPr>
          <a:xfrm flipH="false" flipV="false" rot="0">
            <a:off x="15499644" y="7612124"/>
            <a:ext cx="2234682" cy="2298632"/>
          </a:xfrm>
          <a:custGeom>
            <a:avLst/>
            <a:gdLst/>
            <a:ahLst/>
            <a:cxnLst/>
            <a:rect r="r" b="b" t="t" l="l"/>
            <a:pathLst>
              <a:path h="2298632" w="2234682">
                <a:moveTo>
                  <a:pt x="0" y="0"/>
                </a:moveTo>
                <a:lnTo>
                  <a:pt x="2234682" y="0"/>
                </a:lnTo>
                <a:lnTo>
                  <a:pt x="2234682" y="2298632"/>
                </a:lnTo>
                <a:lnTo>
                  <a:pt x="0" y="2298632"/>
                </a:lnTo>
                <a:lnTo>
                  <a:pt x="0" y="0"/>
                </a:lnTo>
                <a:close/>
              </a:path>
            </a:pathLst>
          </a:custGeom>
          <a:blipFill>
            <a:blip r:embed="rId9"/>
            <a:stretch>
              <a:fillRect l="0" t="0" r="0" b="0"/>
            </a:stretch>
          </a:blipFill>
        </p:spPr>
      </p:sp>
      <p:sp>
        <p:nvSpPr>
          <p:cNvPr name="TextBox 10" id="10"/>
          <p:cNvSpPr txBox="true"/>
          <p:nvPr/>
        </p:nvSpPr>
        <p:spPr>
          <a:xfrm rot="0">
            <a:off x="932468" y="3875239"/>
            <a:ext cx="4945983" cy="448583"/>
          </a:xfrm>
          <a:prstGeom prst="rect">
            <a:avLst/>
          </a:prstGeom>
        </p:spPr>
        <p:txBody>
          <a:bodyPr anchor="t" rtlCol="false" tIns="0" lIns="0" bIns="0" rIns="0">
            <a:spAutoFit/>
          </a:bodyPr>
          <a:lstStyle/>
          <a:p>
            <a:pPr algn="l">
              <a:lnSpc>
                <a:spcPts val="3656"/>
              </a:lnSpc>
              <a:spcBef>
                <a:spcPct val="0"/>
              </a:spcBef>
            </a:pPr>
            <a:r>
              <a:rPr lang="en-US" b="true" sz="2611">
                <a:solidFill>
                  <a:srgbClr val="47C5FB"/>
                </a:solidFill>
                <a:latin typeface="Lato Bold"/>
                <a:ea typeface="Lato Bold"/>
                <a:cs typeface="Lato Bold"/>
                <a:sym typeface="Lato Bold"/>
              </a:rPr>
              <a:t>Objective of The App</a:t>
            </a:r>
          </a:p>
        </p:txBody>
      </p:sp>
      <p:sp>
        <p:nvSpPr>
          <p:cNvPr name="TextBox 11" id="11"/>
          <p:cNvSpPr txBox="true"/>
          <p:nvPr/>
        </p:nvSpPr>
        <p:spPr>
          <a:xfrm rot="0">
            <a:off x="1343651" y="4155476"/>
            <a:ext cx="4374908" cy="6121892"/>
          </a:xfrm>
          <a:prstGeom prst="rect">
            <a:avLst/>
          </a:prstGeom>
        </p:spPr>
        <p:txBody>
          <a:bodyPr anchor="t" rtlCol="false" tIns="0" lIns="0" bIns="0" rIns="0">
            <a:spAutoFit/>
          </a:bodyPr>
          <a:lstStyle/>
          <a:p>
            <a:pPr algn="l">
              <a:lnSpc>
                <a:spcPts val="2846"/>
              </a:lnSpc>
            </a:pPr>
          </a:p>
          <a:p>
            <a:pPr algn="l" marL="438957" indent="-219479" lvl="1">
              <a:lnSpc>
                <a:spcPts val="2846"/>
              </a:lnSpc>
              <a:buFont typeface="Arial"/>
              <a:buChar char="•"/>
            </a:pPr>
            <a:r>
              <a:rPr lang="en-US" sz="2033">
                <a:solidFill>
                  <a:srgbClr val="E5E1DA"/>
                </a:solidFill>
                <a:latin typeface="Lato"/>
                <a:ea typeface="Lato"/>
                <a:cs typeface="Lato"/>
                <a:sym typeface="Lato"/>
              </a:rPr>
              <a:t>Dev</a:t>
            </a:r>
            <a:r>
              <a:rPr lang="en-US" sz="2033">
                <a:solidFill>
                  <a:srgbClr val="E5E1DA"/>
                </a:solidFill>
                <a:latin typeface="Lato"/>
                <a:ea typeface="Lato"/>
                <a:cs typeface="Lato"/>
                <a:sym typeface="Lato"/>
              </a:rPr>
              <a:t>elop an AI-powered groundwater intelligence platform that unifies farmers, policymakers, and researchers.</a:t>
            </a:r>
          </a:p>
          <a:p>
            <a:pPr algn="l" marL="438957" indent="-219479" lvl="1">
              <a:lnSpc>
                <a:spcPts val="2846"/>
              </a:lnSpc>
              <a:buFont typeface="Arial"/>
              <a:buChar char="•"/>
            </a:pPr>
            <a:r>
              <a:rPr lang="en-US" sz="2033">
                <a:solidFill>
                  <a:srgbClr val="E5E1DA"/>
                </a:solidFill>
                <a:latin typeface="Lato"/>
                <a:ea typeface="Lato"/>
                <a:cs typeface="Lato"/>
                <a:sym typeface="Lato"/>
              </a:rPr>
              <a:t>Translate complex groundwater and rainfall data into simple, localized insights for sustainable farming.</a:t>
            </a:r>
          </a:p>
          <a:p>
            <a:pPr algn="l" marL="438957" indent="-219479" lvl="1">
              <a:lnSpc>
                <a:spcPts val="2846"/>
              </a:lnSpc>
              <a:buFont typeface="Arial"/>
              <a:buChar char="•"/>
            </a:pPr>
            <a:r>
              <a:rPr lang="en-US" sz="2033">
                <a:solidFill>
                  <a:srgbClr val="E5E1DA"/>
                </a:solidFill>
                <a:latin typeface="Lato"/>
                <a:ea typeface="Lato"/>
                <a:cs typeface="Lato"/>
                <a:sym typeface="Lato"/>
              </a:rPr>
              <a:t>Provide real-time, evidence-based dashboards to support policy framing and water governance.</a:t>
            </a:r>
          </a:p>
          <a:p>
            <a:pPr algn="l" marL="438957" indent="-219479" lvl="1">
              <a:lnSpc>
                <a:spcPts val="2846"/>
              </a:lnSpc>
              <a:spcBef>
                <a:spcPct val="0"/>
              </a:spcBef>
              <a:buFont typeface="Arial"/>
              <a:buChar char="•"/>
            </a:pPr>
            <a:r>
              <a:rPr lang="en-US" sz="2033">
                <a:solidFill>
                  <a:srgbClr val="E5E1DA"/>
                </a:solidFill>
                <a:latin typeface="Lato"/>
                <a:ea typeface="Lato"/>
                <a:cs typeface="Lato"/>
                <a:sym typeface="Lato"/>
              </a:rPr>
              <a:t>Build an integrated research hub to accelerate groundwater studies and innovation.</a:t>
            </a:r>
          </a:p>
          <a:p>
            <a:pPr algn="l">
              <a:lnSpc>
                <a:spcPts val="2846"/>
              </a:lnSpc>
              <a:spcBef>
                <a:spcPct val="0"/>
              </a:spcBef>
            </a:pPr>
          </a:p>
          <a:p>
            <a:pPr algn="l">
              <a:lnSpc>
                <a:spcPts val="2846"/>
              </a:lnSpc>
              <a:spcBef>
                <a:spcPct val="0"/>
              </a:spcBef>
            </a:pPr>
          </a:p>
        </p:txBody>
      </p:sp>
      <p:sp>
        <p:nvSpPr>
          <p:cNvPr name="TextBox 12" id="12"/>
          <p:cNvSpPr txBox="true"/>
          <p:nvPr/>
        </p:nvSpPr>
        <p:spPr>
          <a:xfrm rot="0">
            <a:off x="1572184" y="1428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OBJECTIVE &amp;</a:t>
            </a:r>
          </a:p>
          <a:p>
            <a:pPr algn="l">
              <a:lnSpc>
                <a:spcPts val="6600"/>
              </a:lnSpc>
            </a:pPr>
            <a:r>
              <a:rPr lang="en-US" sz="6000" b="true">
                <a:solidFill>
                  <a:srgbClr val="FBF9F1"/>
                </a:solidFill>
                <a:latin typeface="Poppins Bold"/>
                <a:ea typeface="Poppins Bold"/>
                <a:cs typeface="Poppins Bold"/>
                <a:sym typeface="Poppins Bold"/>
              </a:rPr>
              <a:t>GOALS</a:t>
            </a:r>
          </a:p>
        </p:txBody>
      </p:sp>
      <p:sp>
        <p:nvSpPr>
          <p:cNvPr name="TextBox 13" id="13"/>
          <p:cNvSpPr txBox="true"/>
          <p:nvPr/>
        </p:nvSpPr>
        <p:spPr>
          <a:xfrm rot="0">
            <a:off x="7349448" y="4136465"/>
            <a:ext cx="4316748" cy="906360"/>
          </a:xfrm>
          <a:prstGeom prst="rect">
            <a:avLst/>
          </a:prstGeom>
        </p:spPr>
        <p:txBody>
          <a:bodyPr anchor="t" rtlCol="false" tIns="0" lIns="0" bIns="0" rIns="0">
            <a:spAutoFit/>
          </a:bodyPr>
          <a:lstStyle/>
          <a:p>
            <a:pPr algn="l">
              <a:lnSpc>
                <a:spcPts val="3656"/>
              </a:lnSpc>
              <a:spcBef>
                <a:spcPct val="0"/>
              </a:spcBef>
            </a:pPr>
            <a:r>
              <a:rPr lang="en-US" b="true" sz="2611">
                <a:solidFill>
                  <a:srgbClr val="00B5F8"/>
                </a:solidFill>
                <a:latin typeface="Lato Bold"/>
                <a:ea typeface="Lato Bold"/>
                <a:cs typeface="Lato Bold"/>
                <a:sym typeface="Lato Bold"/>
              </a:rPr>
              <a:t>Goals of The App</a:t>
            </a:r>
          </a:p>
          <a:p>
            <a:pPr algn="l">
              <a:lnSpc>
                <a:spcPts val="3656"/>
              </a:lnSpc>
              <a:spcBef>
                <a:spcPct val="0"/>
              </a:spcBef>
            </a:pPr>
          </a:p>
        </p:txBody>
      </p:sp>
      <p:sp>
        <p:nvSpPr>
          <p:cNvPr name="TextBox 14" id="14"/>
          <p:cNvSpPr txBox="true"/>
          <p:nvPr/>
        </p:nvSpPr>
        <p:spPr>
          <a:xfrm rot="0">
            <a:off x="7349448" y="4425227"/>
            <a:ext cx="4915930" cy="6076786"/>
          </a:xfrm>
          <a:prstGeom prst="rect">
            <a:avLst/>
          </a:prstGeom>
        </p:spPr>
        <p:txBody>
          <a:bodyPr anchor="t" rtlCol="false" tIns="0" lIns="0" bIns="0" rIns="0">
            <a:spAutoFit/>
          </a:bodyPr>
          <a:lstStyle/>
          <a:p>
            <a:pPr algn="l">
              <a:lnSpc>
                <a:spcPts val="2851"/>
              </a:lnSpc>
            </a:pPr>
          </a:p>
          <a:p>
            <a:pPr algn="l" marL="439786" indent="-219893" lvl="1">
              <a:lnSpc>
                <a:spcPts val="2851"/>
              </a:lnSpc>
              <a:buFont typeface="Arial"/>
              <a:buChar char="•"/>
            </a:pPr>
            <a:r>
              <a:rPr lang="en-US" sz="2036">
                <a:solidFill>
                  <a:srgbClr val="E5E1DA"/>
                </a:solidFill>
                <a:latin typeface="Lato"/>
                <a:ea typeface="Lato"/>
                <a:cs typeface="Lato"/>
                <a:sym typeface="Lato"/>
              </a:rPr>
              <a:t>Reduc</a:t>
            </a:r>
            <a:r>
              <a:rPr lang="en-US" sz="2036">
                <a:solidFill>
                  <a:srgbClr val="E5E1DA"/>
                </a:solidFill>
                <a:latin typeface="Lato"/>
                <a:ea typeface="Lato"/>
                <a:cs typeface="Lato"/>
                <a:sym typeface="Lato"/>
              </a:rPr>
              <a:t>e over-extraction of groundwater by promoting smart irrigation practices.</a:t>
            </a:r>
          </a:p>
          <a:p>
            <a:pPr algn="l" marL="439786" indent="-219893" lvl="1">
              <a:lnSpc>
                <a:spcPts val="2851"/>
              </a:lnSpc>
              <a:buFont typeface="Arial"/>
              <a:buChar char="•"/>
            </a:pPr>
            <a:r>
              <a:rPr lang="en-US" sz="2036">
                <a:solidFill>
                  <a:srgbClr val="E5E1DA"/>
                </a:solidFill>
                <a:latin typeface="Lato"/>
                <a:ea typeface="Lato"/>
                <a:cs typeface="Lato"/>
                <a:sym typeface="Lato"/>
              </a:rPr>
              <a:t>Empower policymakers with predictive analytics for hotspot detection and recharge planning.</a:t>
            </a:r>
          </a:p>
          <a:p>
            <a:pPr algn="l" marL="439786" indent="-219893" lvl="1">
              <a:lnSpc>
                <a:spcPts val="2851"/>
              </a:lnSpc>
              <a:buFont typeface="Arial"/>
              <a:buChar char="•"/>
            </a:pPr>
            <a:r>
              <a:rPr lang="en-US" sz="2036">
                <a:solidFill>
                  <a:srgbClr val="00A500"/>
                </a:solidFill>
                <a:latin typeface="Lato"/>
                <a:ea typeface="Lato"/>
                <a:cs typeface="Lato"/>
                <a:sym typeface="Lato"/>
              </a:rPr>
              <a:t>Enable farmers to save 15–20% water per crop cycle while improving yields</a:t>
            </a:r>
            <a:r>
              <a:rPr lang="en-US" sz="2036">
                <a:solidFill>
                  <a:srgbClr val="E5E1DA"/>
                </a:solidFill>
                <a:latin typeface="Lato"/>
                <a:ea typeface="Lato"/>
                <a:cs typeface="Lato"/>
                <a:sym typeface="Lato"/>
              </a:rPr>
              <a:t>.</a:t>
            </a:r>
          </a:p>
          <a:p>
            <a:pPr algn="l" marL="439786" indent="-219893" lvl="1">
              <a:lnSpc>
                <a:spcPts val="2851"/>
              </a:lnSpc>
              <a:buFont typeface="Arial"/>
              <a:buChar char="•"/>
            </a:pPr>
            <a:r>
              <a:rPr lang="en-US" sz="2036">
                <a:solidFill>
                  <a:srgbClr val="E5E1DA"/>
                </a:solidFill>
                <a:latin typeface="Lato"/>
                <a:ea typeface="Lato"/>
                <a:cs typeface="Lato"/>
                <a:sym typeface="Lato"/>
              </a:rPr>
              <a:t>Contribute to</a:t>
            </a:r>
            <a:r>
              <a:rPr lang="en-US" sz="2036">
                <a:solidFill>
                  <a:srgbClr val="FFD944"/>
                </a:solidFill>
                <a:latin typeface="Lato"/>
                <a:ea typeface="Lato"/>
                <a:cs typeface="Lato"/>
                <a:sym typeface="Lato"/>
              </a:rPr>
              <a:t> </a:t>
            </a:r>
            <a:r>
              <a:rPr lang="en-US" sz="2036">
                <a:solidFill>
                  <a:srgbClr val="00B5F8"/>
                </a:solidFill>
                <a:latin typeface="Lato"/>
                <a:ea typeface="Lato"/>
                <a:cs typeface="Lato"/>
                <a:sym typeface="Lato"/>
              </a:rPr>
              <a:t>SDG-6 (Clean Water) </a:t>
            </a:r>
            <a:r>
              <a:rPr lang="en-US" sz="2036">
                <a:solidFill>
                  <a:srgbClr val="E5E1DA"/>
                </a:solidFill>
                <a:latin typeface="Lato"/>
                <a:ea typeface="Lato"/>
                <a:cs typeface="Lato"/>
                <a:sym typeface="Lato"/>
              </a:rPr>
              <a:t>and </a:t>
            </a:r>
            <a:r>
              <a:rPr lang="en-US" sz="2036">
                <a:solidFill>
                  <a:srgbClr val="FFD944"/>
                </a:solidFill>
                <a:latin typeface="Lato"/>
                <a:ea typeface="Lato"/>
                <a:cs typeface="Lato"/>
                <a:sym typeface="Lato"/>
              </a:rPr>
              <a:t>SDG-2 (Zero Hunger) </a:t>
            </a:r>
            <a:r>
              <a:rPr lang="en-US" sz="2036">
                <a:solidFill>
                  <a:srgbClr val="E5E1DA"/>
                </a:solidFill>
                <a:latin typeface="Lato"/>
                <a:ea typeface="Lato"/>
                <a:cs typeface="Lato"/>
                <a:sym typeface="Lato"/>
              </a:rPr>
              <a:t>by driving sustainable water use.</a:t>
            </a:r>
          </a:p>
          <a:p>
            <a:pPr algn="l" marL="439786" indent="-219893" lvl="1">
              <a:lnSpc>
                <a:spcPts val="2851"/>
              </a:lnSpc>
              <a:spcBef>
                <a:spcPct val="0"/>
              </a:spcBef>
              <a:buFont typeface="Arial"/>
              <a:buChar char="•"/>
            </a:pPr>
            <a:r>
              <a:rPr lang="en-US" sz="2036">
                <a:solidFill>
                  <a:srgbClr val="E5E1DA"/>
                </a:solidFill>
                <a:latin typeface="Lato"/>
                <a:ea typeface="Lato"/>
                <a:cs typeface="Lato"/>
                <a:sym typeface="Lato"/>
              </a:rPr>
              <a:t>Scale nationally as the go-to digital ecosystem for groundwater sustainability.</a:t>
            </a:r>
          </a:p>
          <a:p>
            <a:pPr algn="l">
              <a:lnSpc>
                <a:spcPts val="2851"/>
              </a:lnSpc>
              <a:spcBef>
                <a:spcPct val="0"/>
              </a:spcBef>
            </a:pPr>
          </a:p>
          <a:p>
            <a:pPr algn="l">
              <a:lnSpc>
                <a:spcPts val="285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477900" y="2519938"/>
            <a:ext cx="3373209" cy="2431181"/>
          </a:xfrm>
          <a:prstGeom prst="rect">
            <a:avLst/>
          </a:prstGeom>
        </p:spPr>
        <p:txBody>
          <a:bodyPr anchor="t" rtlCol="false" tIns="0" lIns="0" bIns="0" rIns="0">
            <a:spAutoFit/>
          </a:bodyPr>
          <a:lstStyle/>
          <a:p>
            <a:pPr algn="ctr">
              <a:lnSpc>
                <a:spcPts val="2078"/>
              </a:lnSpc>
            </a:pPr>
          </a:p>
          <a:p>
            <a:pPr algn="ctr">
              <a:lnSpc>
                <a:spcPts val="2741"/>
              </a:lnSpc>
            </a:pPr>
            <a:r>
              <a:rPr lang="en-US" b="true" sz="1958" u="sng">
                <a:solidFill>
                  <a:srgbClr val="FFFFFF"/>
                </a:solidFill>
                <a:latin typeface="Canva Sans Bold"/>
                <a:ea typeface="Canva Sans Bold"/>
                <a:cs typeface="Canva Sans Bold"/>
                <a:sym typeface="Canva Sans Bold"/>
              </a:rPr>
              <a:t>Backend and Processing</a:t>
            </a:r>
          </a:p>
          <a:p>
            <a:pPr algn="ctr">
              <a:lnSpc>
                <a:spcPts val="2305"/>
              </a:lnSpc>
            </a:pPr>
            <a:r>
              <a:rPr lang="en-US" b="true" sz="1646">
                <a:solidFill>
                  <a:srgbClr val="FFFFFF"/>
                </a:solidFill>
                <a:latin typeface="Canva Sans Bold"/>
                <a:ea typeface="Canva Sans Bold"/>
                <a:cs typeface="Canva Sans Bold"/>
                <a:sym typeface="Canva Sans Bold"/>
              </a:rPr>
              <a:t> </a:t>
            </a:r>
          </a:p>
          <a:p>
            <a:pPr algn="l" marL="355468" indent="-177734" lvl="1">
              <a:lnSpc>
                <a:spcPts val="2305"/>
              </a:lnSpc>
              <a:buFont typeface="Arial"/>
              <a:buChar char="•"/>
            </a:pPr>
            <a:r>
              <a:rPr lang="en-US" b="true" sz="1646">
                <a:solidFill>
                  <a:srgbClr val="FFFFFF"/>
                </a:solidFill>
                <a:latin typeface="Canva Sans Bold"/>
                <a:ea typeface="Canva Sans Bold"/>
                <a:cs typeface="Canva Sans Bold"/>
                <a:sym typeface="Canva Sans Bold"/>
              </a:rPr>
              <a:t>Python(FastAPI)</a:t>
            </a:r>
          </a:p>
          <a:p>
            <a:pPr algn="l" marL="355468" indent="-177734" lvl="1">
              <a:lnSpc>
                <a:spcPts val="2305"/>
              </a:lnSpc>
              <a:buFont typeface="Arial"/>
              <a:buChar char="•"/>
            </a:pPr>
            <a:r>
              <a:rPr lang="en-US" b="true" sz="1646">
                <a:solidFill>
                  <a:srgbClr val="FFFFFF"/>
                </a:solidFill>
                <a:latin typeface="Canva Sans Bold"/>
                <a:ea typeface="Canva Sans Bold"/>
                <a:cs typeface="Canva Sans Bold"/>
                <a:sym typeface="Canva Sans Bold"/>
              </a:rPr>
              <a:t>NodeJS(Express)</a:t>
            </a:r>
          </a:p>
          <a:p>
            <a:pPr algn="l" marL="355468" indent="-177734" lvl="1">
              <a:lnSpc>
                <a:spcPts val="2305"/>
              </a:lnSpc>
              <a:buFont typeface="Arial"/>
              <a:buChar char="•"/>
            </a:pPr>
            <a:r>
              <a:rPr lang="en-US" b="true" sz="1646">
                <a:solidFill>
                  <a:srgbClr val="FFFFFF"/>
                </a:solidFill>
                <a:latin typeface="Canva Sans Bold"/>
                <a:ea typeface="Canva Sans Bold"/>
                <a:cs typeface="Canva Sans Bold"/>
                <a:sym typeface="Canva Sans Bold"/>
              </a:rPr>
              <a:t> Kafka(Streaming)</a:t>
            </a:r>
          </a:p>
          <a:p>
            <a:pPr algn="l">
              <a:lnSpc>
                <a:spcPts val="2305"/>
              </a:lnSpc>
            </a:pPr>
          </a:p>
          <a:p>
            <a:pPr algn="ctr">
              <a:lnSpc>
                <a:spcPts val="1625"/>
              </a:lnSpc>
            </a:pPr>
          </a:p>
          <a:p>
            <a:pPr algn="ctr">
              <a:lnSpc>
                <a:spcPts val="1625"/>
              </a:lnSpc>
            </a:pPr>
          </a:p>
        </p:txBody>
      </p:sp>
      <p:sp>
        <p:nvSpPr>
          <p:cNvPr name="AutoShape 3" id="3"/>
          <p:cNvSpPr/>
          <p:nvPr/>
        </p:nvSpPr>
        <p:spPr>
          <a:xfrm>
            <a:off x="8259020" y="3969664"/>
            <a:ext cx="1184179" cy="0"/>
          </a:xfrm>
          <a:prstGeom prst="line">
            <a:avLst/>
          </a:prstGeom>
          <a:ln cap="flat" w="57150">
            <a:solidFill>
              <a:srgbClr val="FBF9F1"/>
            </a:solidFill>
            <a:prstDash val="solid"/>
            <a:headEnd type="none" len="sm" w="sm"/>
            <a:tailEnd type="triangle" len="med" w="lg"/>
          </a:ln>
        </p:spPr>
      </p:sp>
      <p:sp>
        <p:nvSpPr>
          <p:cNvPr name="TextBox 4" id="4"/>
          <p:cNvSpPr txBox="true"/>
          <p:nvPr/>
        </p:nvSpPr>
        <p:spPr>
          <a:xfrm rot="0">
            <a:off x="9428917" y="2817451"/>
            <a:ext cx="4113496" cy="2718376"/>
          </a:xfrm>
          <a:prstGeom prst="rect">
            <a:avLst/>
          </a:prstGeom>
        </p:spPr>
        <p:txBody>
          <a:bodyPr anchor="t" rtlCol="false" tIns="0" lIns="0" bIns="0" rIns="0">
            <a:spAutoFit/>
          </a:bodyPr>
          <a:lstStyle/>
          <a:p>
            <a:pPr algn="ctr">
              <a:lnSpc>
                <a:spcPts val="2078"/>
              </a:lnSpc>
            </a:pPr>
          </a:p>
          <a:p>
            <a:pPr algn="ctr">
              <a:lnSpc>
                <a:spcPts val="2741"/>
              </a:lnSpc>
            </a:pPr>
            <a:r>
              <a:rPr lang="en-US" b="true" sz="1958" u="sng">
                <a:solidFill>
                  <a:srgbClr val="FFFFFF"/>
                </a:solidFill>
                <a:latin typeface="Canva Sans Bold"/>
                <a:ea typeface="Canva Sans Bold"/>
                <a:cs typeface="Canva Sans Bold"/>
                <a:sym typeface="Canva Sans Bold"/>
              </a:rPr>
              <a:t>DataBase And Storage</a:t>
            </a:r>
          </a:p>
          <a:p>
            <a:pPr algn="ctr">
              <a:lnSpc>
                <a:spcPts val="2305"/>
              </a:lnSpc>
            </a:pPr>
            <a:r>
              <a:rPr lang="en-US" b="true" sz="1646">
                <a:solidFill>
                  <a:srgbClr val="FFFFFF"/>
                </a:solidFill>
                <a:latin typeface="Canva Sans Bold"/>
                <a:ea typeface="Canva Sans Bold"/>
                <a:cs typeface="Canva Sans Bold"/>
                <a:sym typeface="Canva Sans Bold"/>
              </a:rPr>
              <a:t> </a:t>
            </a:r>
          </a:p>
          <a:p>
            <a:pPr algn="l" marL="355468" indent="-177734" lvl="1">
              <a:lnSpc>
                <a:spcPts val="2305"/>
              </a:lnSpc>
              <a:buFont typeface="Arial"/>
              <a:buChar char="•"/>
            </a:pPr>
            <a:r>
              <a:rPr lang="en-US" b="true" sz="1646">
                <a:solidFill>
                  <a:srgbClr val="FFFFFF"/>
                </a:solidFill>
                <a:latin typeface="Canva Sans Bold"/>
                <a:ea typeface="Canva Sans Bold"/>
                <a:cs typeface="Canva Sans Bold"/>
                <a:sym typeface="Canva Sans Bold"/>
              </a:rPr>
              <a:t>PostgreSQL + PostGIS </a:t>
            </a:r>
          </a:p>
          <a:p>
            <a:pPr algn="l" marL="355468" indent="-177734" lvl="1">
              <a:lnSpc>
                <a:spcPts val="2305"/>
              </a:lnSpc>
              <a:buFont typeface="Arial"/>
              <a:buChar char="•"/>
            </a:pPr>
            <a:r>
              <a:rPr lang="en-US" b="true" sz="1646">
                <a:solidFill>
                  <a:srgbClr val="FFFFFF"/>
                </a:solidFill>
                <a:latin typeface="Canva Sans Bold"/>
                <a:ea typeface="Canva Sans Bold"/>
                <a:cs typeface="Canva Sans Bold"/>
                <a:sym typeface="Canva Sans Bold"/>
              </a:rPr>
              <a:t>TimescaleDB → For efficient storage of WRIS time-series water level data.</a:t>
            </a:r>
          </a:p>
          <a:p>
            <a:pPr algn="l">
              <a:lnSpc>
                <a:spcPts val="2305"/>
              </a:lnSpc>
            </a:pPr>
          </a:p>
          <a:p>
            <a:pPr algn="ctr">
              <a:lnSpc>
                <a:spcPts val="2305"/>
              </a:lnSpc>
            </a:pPr>
          </a:p>
          <a:p>
            <a:pPr algn="ctr">
              <a:lnSpc>
                <a:spcPts val="1625"/>
              </a:lnSpc>
            </a:pPr>
          </a:p>
          <a:p>
            <a:pPr algn="ctr">
              <a:lnSpc>
                <a:spcPts val="1625"/>
              </a:lnSpc>
            </a:pPr>
          </a:p>
        </p:txBody>
      </p:sp>
      <p:sp>
        <p:nvSpPr>
          <p:cNvPr name="AutoShape 5" id="5"/>
          <p:cNvSpPr/>
          <p:nvPr/>
        </p:nvSpPr>
        <p:spPr>
          <a:xfrm flipH="true">
            <a:off x="5216187" y="7764378"/>
            <a:ext cx="1285286" cy="0"/>
          </a:xfrm>
          <a:prstGeom prst="line">
            <a:avLst/>
          </a:prstGeom>
          <a:ln cap="flat" w="66675">
            <a:solidFill>
              <a:srgbClr val="FBF9F1"/>
            </a:solidFill>
            <a:prstDash val="solid"/>
            <a:headEnd type="none" len="sm" w="sm"/>
            <a:tailEnd type="triangle" len="med" w="lg"/>
          </a:ln>
        </p:spPr>
      </p:sp>
      <p:sp>
        <p:nvSpPr>
          <p:cNvPr name="Freeform 6" id="6"/>
          <p:cNvSpPr/>
          <p:nvPr/>
        </p:nvSpPr>
        <p:spPr>
          <a:xfrm flipH="false" flipV="false" rot="0">
            <a:off x="3500117" y="5143500"/>
            <a:ext cx="1735120" cy="3592744"/>
          </a:xfrm>
          <a:custGeom>
            <a:avLst/>
            <a:gdLst/>
            <a:ahLst/>
            <a:cxnLst/>
            <a:rect r="r" b="b" t="t" l="l"/>
            <a:pathLst>
              <a:path h="3592744" w="1735120">
                <a:moveTo>
                  <a:pt x="0" y="0"/>
                </a:moveTo>
                <a:lnTo>
                  <a:pt x="1735120" y="0"/>
                </a:lnTo>
                <a:lnTo>
                  <a:pt x="1735120" y="3592744"/>
                </a:lnTo>
                <a:lnTo>
                  <a:pt x="0" y="3592744"/>
                </a:lnTo>
                <a:lnTo>
                  <a:pt x="0" y="0"/>
                </a:lnTo>
                <a:close/>
              </a:path>
            </a:pathLst>
          </a:custGeom>
          <a:blipFill>
            <a:blip r:embed="rId2"/>
            <a:stretch>
              <a:fillRect l="-2935" t="-1701" r="-8807" b="-4636"/>
            </a:stretch>
          </a:blipFill>
        </p:spPr>
      </p:sp>
      <p:sp>
        <p:nvSpPr>
          <p:cNvPr name="Freeform 7" id="7"/>
          <p:cNvSpPr/>
          <p:nvPr/>
        </p:nvSpPr>
        <p:spPr>
          <a:xfrm flipH="false" flipV="false" rot="0">
            <a:off x="320056" y="731574"/>
            <a:ext cx="8823944" cy="1133690"/>
          </a:xfrm>
          <a:custGeom>
            <a:avLst/>
            <a:gdLst/>
            <a:ahLst/>
            <a:cxnLst/>
            <a:rect r="r" b="b" t="t" l="l"/>
            <a:pathLst>
              <a:path h="1133690" w="8823944">
                <a:moveTo>
                  <a:pt x="0" y="0"/>
                </a:moveTo>
                <a:lnTo>
                  <a:pt x="8823944" y="0"/>
                </a:lnTo>
                <a:lnTo>
                  <a:pt x="8823944" y="1133690"/>
                </a:lnTo>
                <a:lnTo>
                  <a:pt x="0" y="1133690"/>
                </a:lnTo>
                <a:lnTo>
                  <a:pt x="0" y="0"/>
                </a:lnTo>
                <a:close/>
              </a:path>
            </a:pathLst>
          </a:custGeom>
          <a:blipFill>
            <a:blip r:embed="rId3"/>
            <a:stretch>
              <a:fillRect l="-947" t="0" r="-947" b="-127"/>
            </a:stretch>
          </a:blipFill>
          <a:ln w="47625" cap="sq">
            <a:solidFill>
              <a:srgbClr val="FBF9F1"/>
            </a:solidFill>
            <a:prstDash val="solid"/>
            <a:miter/>
          </a:ln>
        </p:spPr>
      </p:sp>
      <p:sp>
        <p:nvSpPr>
          <p:cNvPr name="AutoShape 8" id="8"/>
          <p:cNvSpPr/>
          <p:nvPr/>
        </p:nvSpPr>
        <p:spPr>
          <a:xfrm>
            <a:off x="1848994" y="2108845"/>
            <a:ext cx="0" cy="1374663"/>
          </a:xfrm>
          <a:prstGeom prst="line">
            <a:avLst/>
          </a:prstGeom>
          <a:ln cap="flat" w="57150">
            <a:solidFill>
              <a:srgbClr val="FBF9F1"/>
            </a:solidFill>
            <a:prstDash val="solid"/>
            <a:headEnd type="none" len="sm" w="sm"/>
            <a:tailEnd type="triangle" len="med" w="lg"/>
          </a:ln>
        </p:spPr>
      </p:sp>
      <p:sp>
        <p:nvSpPr>
          <p:cNvPr name="AutoShape 9" id="9"/>
          <p:cNvSpPr/>
          <p:nvPr/>
        </p:nvSpPr>
        <p:spPr>
          <a:xfrm flipV="true">
            <a:off x="3548287" y="3178143"/>
            <a:ext cx="1929613" cy="762946"/>
          </a:xfrm>
          <a:prstGeom prst="line">
            <a:avLst/>
          </a:prstGeom>
          <a:ln cap="flat" w="57150">
            <a:solidFill>
              <a:srgbClr val="FBF9F1"/>
            </a:solidFill>
            <a:prstDash val="solid"/>
            <a:headEnd type="none" len="sm" w="sm"/>
            <a:tailEnd type="triangle" len="med" w="lg"/>
          </a:ln>
        </p:spPr>
      </p:sp>
      <p:sp>
        <p:nvSpPr>
          <p:cNvPr name="AutoShape 10" id="10"/>
          <p:cNvSpPr/>
          <p:nvPr/>
        </p:nvSpPr>
        <p:spPr>
          <a:xfrm flipH="true">
            <a:off x="8879685" y="4717096"/>
            <a:ext cx="2637948" cy="1414856"/>
          </a:xfrm>
          <a:prstGeom prst="line">
            <a:avLst/>
          </a:prstGeom>
          <a:ln cap="flat" w="57150">
            <a:solidFill>
              <a:srgbClr val="FBF9F1"/>
            </a:solidFill>
            <a:prstDash val="solid"/>
            <a:headEnd type="none" len="sm" w="sm"/>
            <a:tailEnd type="triangle" len="med" w="lg"/>
          </a:ln>
        </p:spPr>
      </p:sp>
      <p:sp>
        <p:nvSpPr>
          <p:cNvPr name="AutoShape 11" id="11"/>
          <p:cNvSpPr/>
          <p:nvPr/>
        </p:nvSpPr>
        <p:spPr>
          <a:xfrm flipH="true">
            <a:off x="13704338" y="19347"/>
            <a:ext cx="0" cy="10267653"/>
          </a:xfrm>
          <a:prstGeom prst="line">
            <a:avLst/>
          </a:prstGeom>
          <a:ln cap="flat" w="38100">
            <a:solidFill>
              <a:srgbClr val="FBF9F1"/>
            </a:solidFill>
            <a:prstDash val="sysDot"/>
            <a:headEnd type="none" len="sm" w="sm"/>
            <a:tailEnd type="none" len="sm" w="sm"/>
          </a:ln>
        </p:spPr>
      </p:sp>
      <p:sp>
        <p:nvSpPr>
          <p:cNvPr name="Freeform 12" id="12"/>
          <p:cNvSpPr/>
          <p:nvPr/>
        </p:nvSpPr>
        <p:spPr>
          <a:xfrm flipH="false" flipV="false" rot="0">
            <a:off x="14132536" y="4022723"/>
            <a:ext cx="1684616" cy="1856792"/>
          </a:xfrm>
          <a:custGeom>
            <a:avLst/>
            <a:gdLst/>
            <a:ahLst/>
            <a:cxnLst/>
            <a:rect r="r" b="b" t="t" l="l"/>
            <a:pathLst>
              <a:path h="1856792" w="1684616">
                <a:moveTo>
                  <a:pt x="0" y="0"/>
                </a:moveTo>
                <a:lnTo>
                  <a:pt x="1684616" y="0"/>
                </a:lnTo>
                <a:lnTo>
                  <a:pt x="1684616" y="1856791"/>
                </a:lnTo>
                <a:lnTo>
                  <a:pt x="0" y="1856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049595" y="1694523"/>
            <a:ext cx="1788984" cy="1788984"/>
          </a:xfrm>
          <a:custGeom>
            <a:avLst/>
            <a:gdLst/>
            <a:ahLst/>
            <a:cxnLst/>
            <a:rect r="r" b="b" t="t" l="l"/>
            <a:pathLst>
              <a:path h="1788984" w="1788984">
                <a:moveTo>
                  <a:pt x="0" y="0"/>
                </a:moveTo>
                <a:lnTo>
                  <a:pt x="1788985" y="0"/>
                </a:lnTo>
                <a:lnTo>
                  <a:pt x="1788985" y="1788985"/>
                </a:lnTo>
                <a:lnTo>
                  <a:pt x="0" y="17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075813" y="1694523"/>
            <a:ext cx="1460594" cy="1813379"/>
          </a:xfrm>
          <a:custGeom>
            <a:avLst/>
            <a:gdLst/>
            <a:ahLst/>
            <a:cxnLst/>
            <a:rect r="r" b="b" t="t" l="l"/>
            <a:pathLst>
              <a:path h="1813379" w="1460594">
                <a:moveTo>
                  <a:pt x="0" y="0"/>
                </a:moveTo>
                <a:lnTo>
                  <a:pt x="1460594" y="0"/>
                </a:lnTo>
                <a:lnTo>
                  <a:pt x="1460594" y="1813379"/>
                </a:lnTo>
                <a:lnTo>
                  <a:pt x="0" y="1813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206202" y="3982976"/>
            <a:ext cx="1772402" cy="1896539"/>
          </a:xfrm>
          <a:custGeom>
            <a:avLst/>
            <a:gdLst/>
            <a:ahLst/>
            <a:cxnLst/>
            <a:rect r="r" b="b" t="t" l="l"/>
            <a:pathLst>
              <a:path h="1896539" w="1772402">
                <a:moveTo>
                  <a:pt x="0" y="0"/>
                </a:moveTo>
                <a:lnTo>
                  <a:pt x="1772402" y="0"/>
                </a:lnTo>
                <a:lnTo>
                  <a:pt x="1772402" y="1896538"/>
                </a:lnTo>
                <a:lnTo>
                  <a:pt x="0" y="18965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4120587" y="6380118"/>
            <a:ext cx="3858017" cy="582210"/>
          </a:xfrm>
          <a:custGeom>
            <a:avLst/>
            <a:gdLst/>
            <a:ahLst/>
            <a:cxnLst/>
            <a:rect r="r" b="b" t="t" l="l"/>
            <a:pathLst>
              <a:path h="582210" w="3858017">
                <a:moveTo>
                  <a:pt x="0" y="0"/>
                </a:moveTo>
                <a:lnTo>
                  <a:pt x="3858017" y="0"/>
                </a:lnTo>
                <a:lnTo>
                  <a:pt x="3858017" y="582210"/>
                </a:lnTo>
                <a:lnTo>
                  <a:pt x="0" y="5822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3859710" y="7562403"/>
            <a:ext cx="2230268" cy="1881535"/>
          </a:xfrm>
          <a:custGeom>
            <a:avLst/>
            <a:gdLst/>
            <a:ahLst/>
            <a:cxnLst/>
            <a:rect r="r" b="b" t="t" l="l"/>
            <a:pathLst>
              <a:path h="1881535" w="2230268">
                <a:moveTo>
                  <a:pt x="0" y="0"/>
                </a:moveTo>
                <a:lnTo>
                  <a:pt x="2230268" y="0"/>
                </a:lnTo>
                <a:lnTo>
                  <a:pt x="2230268" y="1881535"/>
                </a:lnTo>
                <a:lnTo>
                  <a:pt x="0" y="18815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6412142" y="7514778"/>
            <a:ext cx="1694316" cy="1860028"/>
          </a:xfrm>
          <a:custGeom>
            <a:avLst/>
            <a:gdLst/>
            <a:ahLst/>
            <a:cxnLst/>
            <a:rect r="r" b="b" t="t" l="l"/>
            <a:pathLst>
              <a:path h="1860028" w="1694316">
                <a:moveTo>
                  <a:pt x="0" y="0"/>
                </a:moveTo>
                <a:lnTo>
                  <a:pt x="1694316" y="0"/>
                </a:lnTo>
                <a:lnTo>
                  <a:pt x="1694316" y="1860028"/>
                </a:lnTo>
                <a:lnTo>
                  <a:pt x="0" y="18600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7383807" y="8744150"/>
            <a:ext cx="2991756" cy="1399577"/>
          </a:xfrm>
          <a:custGeom>
            <a:avLst/>
            <a:gdLst/>
            <a:ahLst/>
            <a:cxnLst/>
            <a:rect r="r" b="b" t="t" l="l"/>
            <a:pathLst>
              <a:path h="1399577" w="2991756">
                <a:moveTo>
                  <a:pt x="0" y="0"/>
                </a:moveTo>
                <a:lnTo>
                  <a:pt x="2991756" y="0"/>
                </a:lnTo>
                <a:lnTo>
                  <a:pt x="2991756" y="1399577"/>
                </a:lnTo>
                <a:lnTo>
                  <a:pt x="0" y="1399577"/>
                </a:lnTo>
                <a:lnTo>
                  <a:pt x="0" y="0"/>
                </a:lnTo>
                <a:close/>
              </a:path>
            </a:pathLst>
          </a:custGeom>
          <a:blipFill>
            <a:blip r:embed="rId18"/>
            <a:stretch>
              <a:fillRect l="0" t="0" r="0" b="0"/>
            </a:stretch>
          </a:blipFill>
        </p:spPr>
      </p:sp>
      <p:sp>
        <p:nvSpPr>
          <p:cNvPr name="TextBox 20" id="20"/>
          <p:cNvSpPr txBox="true"/>
          <p:nvPr/>
        </p:nvSpPr>
        <p:spPr>
          <a:xfrm rot="0">
            <a:off x="6593559" y="6284619"/>
            <a:ext cx="5670716" cy="2988094"/>
          </a:xfrm>
          <a:prstGeom prst="rect">
            <a:avLst/>
          </a:prstGeom>
        </p:spPr>
        <p:txBody>
          <a:bodyPr anchor="t" rtlCol="false" tIns="0" lIns="0" bIns="0" rIns="0">
            <a:spAutoFit/>
          </a:bodyPr>
          <a:lstStyle/>
          <a:p>
            <a:pPr algn="ctr">
              <a:lnSpc>
                <a:spcPts val="2691"/>
              </a:lnSpc>
              <a:spcBef>
                <a:spcPct val="0"/>
              </a:spcBef>
            </a:pPr>
            <a:r>
              <a:rPr lang="en-US" b="true" sz="1922" u="sng">
                <a:solidFill>
                  <a:srgbClr val="FFFFFF"/>
                </a:solidFill>
                <a:latin typeface="Canva Sans Bold"/>
                <a:ea typeface="Canva Sans Bold"/>
                <a:cs typeface="Canva Sans Bold"/>
                <a:sym typeface="Canva Sans Bold"/>
              </a:rPr>
              <a:t>Analytics &amp; Machine Learning (Libraries &amp; Tools)</a:t>
            </a:r>
          </a:p>
          <a:p>
            <a:pPr algn="l">
              <a:lnSpc>
                <a:spcPts val="2400"/>
              </a:lnSpc>
              <a:spcBef>
                <a:spcPct val="0"/>
              </a:spcBef>
            </a:pPr>
          </a:p>
          <a:p>
            <a:pPr algn="just">
              <a:lnSpc>
                <a:spcPts val="3364"/>
              </a:lnSpc>
            </a:pPr>
            <a:r>
              <a:rPr lang="en-US" b="true" sz="1818">
                <a:solidFill>
                  <a:srgbClr val="FFFFFF"/>
                </a:solidFill>
                <a:latin typeface="Canva Sans Bold"/>
                <a:ea typeface="Canva Sans Bold"/>
                <a:cs typeface="Canva Sans Bold"/>
                <a:sym typeface="Canva Sans Bold"/>
              </a:rPr>
              <a:t> • Pandas, NumPy, SciPy → Data cleaning &amp;</a:t>
            </a:r>
          </a:p>
          <a:p>
            <a:pPr algn="just">
              <a:lnSpc>
                <a:spcPts val="3364"/>
              </a:lnSpc>
            </a:pPr>
            <a:r>
              <a:rPr lang="en-US" b="true" sz="1818">
                <a:solidFill>
                  <a:srgbClr val="FFFFFF"/>
                </a:solidFill>
                <a:latin typeface="Canva Sans Bold"/>
                <a:ea typeface="Canva Sans Bold"/>
                <a:cs typeface="Canva Sans Bold"/>
                <a:sym typeface="Canva Sans Bold"/>
              </a:rPr>
              <a:t> preprocessing.</a:t>
            </a:r>
          </a:p>
          <a:p>
            <a:pPr algn="just">
              <a:lnSpc>
                <a:spcPts val="3364"/>
              </a:lnSpc>
            </a:pPr>
            <a:r>
              <a:rPr lang="en-US" b="true" sz="1818">
                <a:solidFill>
                  <a:srgbClr val="FFFFFF"/>
                </a:solidFill>
                <a:latin typeface="Canva Sans Bold"/>
                <a:ea typeface="Canva Sans Bold"/>
                <a:cs typeface="Canva Sans Bold"/>
                <a:sym typeface="Canva Sans Bold"/>
              </a:rPr>
              <a:t> • Scikit-learn,Prophet library →ML models for              </a:t>
            </a:r>
          </a:p>
          <a:p>
            <a:pPr algn="just">
              <a:lnSpc>
                <a:spcPts val="3364"/>
              </a:lnSpc>
            </a:pPr>
            <a:r>
              <a:rPr lang="en-US" b="true" sz="1818">
                <a:solidFill>
                  <a:srgbClr val="FFFFFF"/>
                </a:solidFill>
                <a:latin typeface="Canva Sans Bold"/>
                <a:ea typeface="Canva Sans Bold"/>
                <a:cs typeface="Canva Sans Bold"/>
                <a:sym typeface="Canva Sans Bold"/>
              </a:rPr>
              <a:t> forecasting groundwater trends.</a:t>
            </a:r>
          </a:p>
          <a:p>
            <a:pPr algn="just">
              <a:lnSpc>
                <a:spcPts val="3171"/>
              </a:lnSpc>
            </a:pPr>
          </a:p>
        </p:txBody>
      </p:sp>
      <p:sp>
        <p:nvSpPr>
          <p:cNvPr name="TextBox 21" id="21"/>
          <p:cNvSpPr txBox="true"/>
          <p:nvPr/>
        </p:nvSpPr>
        <p:spPr>
          <a:xfrm rot="0">
            <a:off x="3144334" y="8898169"/>
            <a:ext cx="2408585" cy="1000864"/>
          </a:xfrm>
          <a:prstGeom prst="rect">
            <a:avLst/>
          </a:prstGeom>
        </p:spPr>
        <p:txBody>
          <a:bodyPr anchor="t" rtlCol="false" tIns="0" lIns="0" bIns="0" rIns="0">
            <a:spAutoFit/>
          </a:bodyPr>
          <a:lstStyle/>
          <a:p>
            <a:pPr algn="ctr">
              <a:lnSpc>
                <a:spcPts val="2022"/>
              </a:lnSpc>
            </a:pPr>
            <a:r>
              <a:rPr lang="en-US" b="true" sz="1444">
                <a:solidFill>
                  <a:srgbClr val="FFFFFF"/>
                </a:solidFill>
                <a:latin typeface="Canva Sans Bold"/>
                <a:ea typeface="Canva Sans Bold"/>
                <a:cs typeface="Canva Sans Bold"/>
                <a:sym typeface="Canva Sans Bold"/>
              </a:rPr>
              <a:t>Leaflet.js </a:t>
            </a:r>
            <a:r>
              <a:rPr lang="en-US" b="true" sz="1444">
                <a:solidFill>
                  <a:srgbClr val="FFFFFF"/>
                </a:solidFill>
                <a:latin typeface="Canva Sans Bold"/>
                <a:ea typeface="Canva Sans Bold"/>
                <a:cs typeface="Canva Sans Bold"/>
                <a:sym typeface="Canva Sans Bold"/>
              </a:rPr>
              <a:t>/ Plotly.js → Interactive graphs of water level trends.</a:t>
            </a:r>
          </a:p>
          <a:p>
            <a:pPr algn="ctr">
              <a:lnSpc>
                <a:spcPts val="2022"/>
              </a:lnSpc>
            </a:pPr>
          </a:p>
        </p:txBody>
      </p:sp>
      <p:sp>
        <p:nvSpPr>
          <p:cNvPr name="AutoShape 22" id="22"/>
          <p:cNvSpPr/>
          <p:nvPr/>
        </p:nvSpPr>
        <p:spPr>
          <a:xfrm flipH="true">
            <a:off x="10264754" y="7944276"/>
            <a:ext cx="1647935" cy="1575221"/>
          </a:xfrm>
          <a:prstGeom prst="line">
            <a:avLst/>
          </a:prstGeom>
          <a:ln cap="flat" w="57150">
            <a:solidFill>
              <a:srgbClr val="FBF9F1"/>
            </a:solidFill>
            <a:prstDash val="solid"/>
            <a:headEnd type="none" len="sm" w="sm"/>
            <a:tailEnd type="triangle" len="med" w="lg"/>
          </a:ln>
        </p:spPr>
      </p:sp>
      <p:sp>
        <p:nvSpPr>
          <p:cNvPr name="AutoShape 23" id="23"/>
          <p:cNvSpPr/>
          <p:nvPr/>
        </p:nvSpPr>
        <p:spPr>
          <a:xfrm flipH="true" flipV="true">
            <a:off x="958400" y="9258300"/>
            <a:ext cx="6380033" cy="427406"/>
          </a:xfrm>
          <a:prstGeom prst="line">
            <a:avLst/>
          </a:prstGeom>
          <a:ln cap="flat" w="57150">
            <a:solidFill>
              <a:srgbClr val="FBF9F1"/>
            </a:solidFill>
            <a:prstDash val="solid"/>
            <a:headEnd type="none" len="sm" w="sm"/>
            <a:tailEnd type="triangle" len="med" w="lg"/>
          </a:ln>
        </p:spPr>
      </p:sp>
      <p:sp>
        <p:nvSpPr>
          <p:cNvPr name="TextBox 24" id="24"/>
          <p:cNvSpPr txBox="true"/>
          <p:nvPr/>
        </p:nvSpPr>
        <p:spPr>
          <a:xfrm rot="0">
            <a:off x="294879" y="3715374"/>
            <a:ext cx="3253408" cy="2403997"/>
          </a:xfrm>
          <a:prstGeom prst="rect">
            <a:avLst/>
          </a:prstGeom>
        </p:spPr>
        <p:txBody>
          <a:bodyPr anchor="t" rtlCol="false" tIns="0" lIns="0" bIns="0" rIns="0">
            <a:spAutoFit/>
          </a:bodyPr>
          <a:lstStyle/>
          <a:p>
            <a:pPr algn="ctr">
              <a:lnSpc>
                <a:spcPts val="2417"/>
              </a:lnSpc>
            </a:pPr>
            <a:r>
              <a:rPr lang="en-US" b="true" sz="1726">
                <a:solidFill>
                  <a:srgbClr val="FFFFFF"/>
                </a:solidFill>
                <a:latin typeface="Canva Sans Bold"/>
                <a:ea typeface="Canva Sans Bold"/>
                <a:cs typeface="Canva Sans Bold"/>
                <a:sym typeface="Canva Sans Bold"/>
              </a:rPr>
              <a:t>External Data Sources</a:t>
            </a:r>
          </a:p>
          <a:p>
            <a:pPr algn="ctr">
              <a:lnSpc>
                <a:spcPts val="2417"/>
              </a:lnSpc>
            </a:pPr>
            <a:r>
              <a:rPr lang="en-US" b="true" sz="1726">
                <a:solidFill>
                  <a:srgbClr val="FFFFFF"/>
                </a:solidFill>
                <a:latin typeface="Canva Sans Bold"/>
                <a:ea typeface="Canva Sans Bold"/>
                <a:cs typeface="Canva Sans Bold"/>
                <a:sym typeface="Canva Sans Bold"/>
              </a:rPr>
              <a:t>-&gt; WRIS (Groundwater Data),</a:t>
            </a:r>
          </a:p>
          <a:p>
            <a:pPr algn="ctr">
              <a:lnSpc>
                <a:spcPts val="2417"/>
              </a:lnSpc>
            </a:pPr>
          </a:p>
          <a:p>
            <a:pPr algn="ctr">
              <a:lnSpc>
                <a:spcPts val="2417"/>
              </a:lnSpc>
            </a:pPr>
          </a:p>
          <a:p>
            <a:pPr algn="ctr">
              <a:lnSpc>
                <a:spcPts val="2417"/>
              </a:lnSpc>
            </a:pPr>
          </a:p>
          <a:p>
            <a:pPr algn="ctr">
              <a:lnSpc>
                <a:spcPts val="2417"/>
              </a:lnSpc>
            </a:pPr>
          </a:p>
          <a:p>
            <a:pPr algn="ctr">
              <a:lnSpc>
                <a:spcPts val="2417"/>
              </a:lnSpc>
            </a:pPr>
          </a:p>
          <a:p>
            <a:pPr algn="ctr">
              <a:lnSpc>
                <a:spcPts val="2417"/>
              </a:lnSpc>
            </a:pPr>
          </a:p>
        </p:txBody>
      </p:sp>
      <p:sp>
        <p:nvSpPr>
          <p:cNvPr name="TextBox 25" id="25"/>
          <p:cNvSpPr txBox="true"/>
          <p:nvPr/>
        </p:nvSpPr>
        <p:spPr>
          <a:xfrm rot="0">
            <a:off x="294879" y="4864935"/>
            <a:ext cx="2355403" cy="1806288"/>
          </a:xfrm>
          <a:prstGeom prst="rect">
            <a:avLst/>
          </a:prstGeom>
        </p:spPr>
        <p:txBody>
          <a:bodyPr anchor="t" rtlCol="false" tIns="0" lIns="0" bIns="0" rIns="0">
            <a:spAutoFit/>
          </a:bodyPr>
          <a:lstStyle/>
          <a:p>
            <a:pPr algn="ctr">
              <a:lnSpc>
                <a:spcPts val="3405"/>
              </a:lnSpc>
              <a:spcBef>
                <a:spcPct val="0"/>
              </a:spcBef>
            </a:pPr>
            <a:r>
              <a:rPr lang="en-US" b="true" sz="2432" u="sng">
                <a:solidFill>
                  <a:srgbClr val="FFFFFF"/>
                </a:solidFill>
                <a:latin typeface="Canva Sans Bold"/>
                <a:ea typeface="Canva Sans Bold"/>
                <a:cs typeface="Canva Sans Bold"/>
                <a:sym typeface="Canva Sans Bold"/>
              </a:rPr>
              <a:t>Users</a:t>
            </a:r>
          </a:p>
          <a:p>
            <a:pPr algn="l" marL="343354" indent="-171677" lvl="1">
              <a:lnSpc>
                <a:spcPts val="2226"/>
              </a:lnSpc>
              <a:buFont typeface="Arial"/>
              <a:buChar char="•"/>
            </a:pPr>
            <a:r>
              <a:rPr lang="en-US" b="true" sz="1590">
                <a:solidFill>
                  <a:srgbClr val="FFFFFF"/>
                </a:solidFill>
                <a:latin typeface="Canva Sans Bold"/>
                <a:ea typeface="Canva Sans Bold"/>
                <a:cs typeface="Canva Sans Bold"/>
                <a:sym typeface="Canva Sans Bold"/>
              </a:rPr>
              <a:t>Government  Agencies( Policy makers)</a:t>
            </a:r>
          </a:p>
          <a:p>
            <a:pPr algn="l" marL="343354" indent="-171677" lvl="1">
              <a:lnSpc>
                <a:spcPts val="2226"/>
              </a:lnSpc>
              <a:buFont typeface="Arial"/>
              <a:buChar char="•"/>
            </a:pPr>
            <a:r>
              <a:rPr lang="en-US" b="true" sz="1590">
                <a:solidFill>
                  <a:srgbClr val="FFFFFF"/>
                </a:solidFill>
                <a:latin typeface="Canva Sans Bold"/>
                <a:ea typeface="Canva Sans Bold"/>
                <a:cs typeface="Canva Sans Bold"/>
                <a:sym typeface="Canva Sans Bold"/>
              </a:rPr>
              <a:t> Researchers</a:t>
            </a:r>
          </a:p>
          <a:p>
            <a:pPr algn="l" marL="343354" indent="-171677" lvl="1">
              <a:lnSpc>
                <a:spcPts val="2226"/>
              </a:lnSpc>
              <a:buFont typeface="Arial"/>
              <a:buChar char="•"/>
            </a:pPr>
            <a:r>
              <a:rPr lang="en-US" b="true" sz="1590">
                <a:solidFill>
                  <a:srgbClr val="FFFFFF"/>
                </a:solidFill>
                <a:latin typeface="Canva Sans Bold"/>
                <a:ea typeface="Canva Sans Bold"/>
                <a:cs typeface="Canva Sans Bold"/>
                <a:sym typeface="Canva Sans Bold"/>
              </a:rPr>
              <a:t> Farmers</a:t>
            </a:r>
          </a:p>
        </p:txBody>
      </p:sp>
      <p:sp>
        <p:nvSpPr>
          <p:cNvPr name="AutoShape 26" id="26"/>
          <p:cNvSpPr/>
          <p:nvPr/>
        </p:nvSpPr>
        <p:spPr>
          <a:xfrm flipH="true" flipV="true">
            <a:off x="2367972" y="5830026"/>
            <a:ext cx="1132144" cy="1109846"/>
          </a:xfrm>
          <a:prstGeom prst="line">
            <a:avLst/>
          </a:prstGeom>
          <a:ln cap="flat" w="57150">
            <a:solidFill>
              <a:srgbClr val="FBF9F1"/>
            </a:solidFill>
            <a:prstDash val="solid"/>
            <a:headEnd type="none" len="sm" w="sm"/>
            <a:tailEnd type="triangle" len="med" w="lg"/>
          </a:ln>
        </p:spPr>
      </p:sp>
      <p:sp>
        <p:nvSpPr>
          <p:cNvPr name="Freeform 27" id="27"/>
          <p:cNvSpPr/>
          <p:nvPr/>
        </p:nvSpPr>
        <p:spPr>
          <a:xfrm flipH="false" flipV="false" rot="0">
            <a:off x="560139" y="7562403"/>
            <a:ext cx="1545970" cy="1557296"/>
          </a:xfrm>
          <a:custGeom>
            <a:avLst/>
            <a:gdLst/>
            <a:ahLst/>
            <a:cxnLst/>
            <a:rect r="r" b="b" t="t" l="l"/>
            <a:pathLst>
              <a:path h="1557296" w="1545970">
                <a:moveTo>
                  <a:pt x="0" y="0"/>
                </a:moveTo>
                <a:lnTo>
                  <a:pt x="1545970" y="0"/>
                </a:lnTo>
                <a:lnTo>
                  <a:pt x="1545970" y="1557296"/>
                </a:lnTo>
                <a:lnTo>
                  <a:pt x="0" y="155729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8" id="28"/>
          <p:cNvSpPr txBox="true"/>
          <p:nvPr/>
        </p:nvSpPr>
        <p:spPr>
          <a:xfrm rot="0">
            <a:off x="13076128" y="299397"/>
            <a:ext cx="6027701" cy="1010272"/>
          </a:xfrm>
          <a:prstGeom prst="rect">
            <a:avLst/>
          </a:prstGeom>
        </p:spPr>
        <p:txBody>
          <a:bodyPr anchor="t" rtlCol="false" tIns="0" lIns="0" bIns="0" rIns="0">
            <a:spAutoFit/>
          </a:bodyPr>
          <a:lstStyle/>
          <a:p>
            <a:pPr algn="ctr">
              <a:lnSpc>
                <a:spcPts val="7840"/>
              </a:lnSpc>
            </a:pPr>
            <a:r>
              <a:rPr lang="en-US" b="true" sz="5600" u="sng">
                <a:solidFill>
                  <a:srgbClr val="FFFFFF"/>
                </a:solidFill>
                <a:latin typeface="Poppins Bold"/>
                <a:ea typeface="Poppins Bold"/>
                <a:cs typeface="Poppins Bold"/>
                <a:sym typeface="Poppins Bold"/>
              </a:rPr>
              <a:t>Tech Stack </a:t>
            </a:r>
          </a:p>
        </p:txBody>
      </p:sp>
      <p:sp>
        <p:nvSpPr>
          <p:cNvPr name="AutoShape 29" id="29"/>
          <p:cNvSpPr/>
          <p:nvPr/>
        </p:nvSpPr>
        <p:spPr>
          <a:xfrm flipV="true">
            <a:off x="698251" y="7055765"/>
            <a:ext cx="0" cy="1285286"/>
          </a:xfrm>
          <a:prstGeom prst="line">
            <a:avLst/>
          </a:prstGeom>
          <a:ln cap="flat" w="66675">
            <a:solidFill>
              <a:srgbClr val="FBF9F1"/>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7893" y="2290937"/>
            <a:ext cx="10577547" cy="7855129"/>
          </a:xfrm>
          <a:custGeom>
            <a:avLst/>
            <a:gdLst/>
            <a:ahLst/>
            <a:cxnLst/>
            <a:rect r="r" b="b" t="t" l="l"/>
            <a:pathLst>
              <a:path h="7855129" w="10577547">
                <a:moveTo>
                  <a:pt x="0" y="0"/>
                </a:moveTo>
                <a:lnTo>
                  <a:pt x="10577548" y="0"/>
                </a:lnTo>
                <a:lnTo>
                  <a:pt x="10577548" y="7855129"/>
                </a:lnTo>
                <a:lnTo>
                  <a:pt x="0" y="7855129"/>
                </a:lnTo>
                <a:lnTo>
                  <a:pt x="0" y="0"/>
                </a:lnTo>
                <a:close/>
              </a:path>
            </a:pathLst>
          </a:custGeom>
          <a:blipFill>
            <a:blip r:embed="rId2"/>
            <a:stretch>
              <a:fillRect l="-1288" t="0" r="-3339" b="-2144"/>
            </a:stretch>
          </a:blipFill>
        </p:spPr>
      </p:sp>
      <p:sp>
        <p:nvSpPr>
          <p:cNvPr name="TextBox 3" id="3"/>
          <p:cNvSpPr txBox="true"/>
          <p:nvPr/>
        </p:nvSpPr>
        <p:spPr>
          <a:xfrm rot="0">
            <a:off x="228600" y="73025"/>
            <a:ext cx="7272632" cy="1787525"/>
          </a:xfrm>
          <a:prstGeom prst="rect">
            <a:avLst/>
          </a:prstGeom>
        </p:spPr>
        <p:txBody>
          <a:bodyPr anchor="t" rtlCol="false" tIns="0" lIns="0" bIns="0" rIns="0">
            <a:spAutoFit/>
          </a:bodyPr>
          <a:lstStyle/>
          <a:p>
            <a:pPr algn="l">
              <a:lnSpc>
                <a:spcPts val="7000"/>
              </a:lnSpc>
            </a:pPr>
            <a:r>
              <a:rPr lang="en-US" sz="5000" b="true">
                <a:solidFill>
                  <a:srgbClr val="FFFFFF"/>
                </a:solidFill>
                <a:latin typeface="Poppins Bold"/>
                <a:ea typeface="Poppins Bold"/>
                <a:cs typeface="Poppins Bold"/>
                <a:sym typeface="Poppins Bold"/>
              </a:rPr>
              <a:t>System WorkFlow &amp;</a:t>
            </a:r>
          </a:p>
          <a:p>
            <a:pPr algn="l">
              <a:lnSpc>
                <a:spcPts val="7000"/>
              </a:lnSpc>
            </a:pPr>
            <a:r>
              <a:rPr lang="en-US" sz="5000" b="true">
                <a:solidFill>
                  <a:srgbClr val="FFFFFF"/>
                </a:solidFill>
                <a:latin typeface="Poppins Bold"/>
                <a:ea typeface="Poppins Bold"/>
                <a:cs typeface="Poppins Bold"/>
                <a:sym typeface="Poppins Bold"/>
              </a:rPr>
              <a:t>USP of Ground </a:t>
            </a:r>
            <a:r>
              <a:rPr lang="en-US" sz="5000" b="true">
                <a:solidFill>
                  <a:srgbClr val="00B5F8"/>
                </a:solidFill>
                <a:latin typeface="Poppins Bold"/>
                <a:ea typeface="Poppins Bold"/>
                <a:cs typeface="Poppins Bold"/>
                <a:sym typeface="Poppins Bold"/>
              </a:rPr>
              <a:t>Zero</a:t>
            </a:r>
          </a:p>
        </p:txBody>
      </p:sp>
      <p:grpSp>
        <p:nvGrpSpPr>
          <p:cNvPr name="Group 4" id="4"/>
          <p:cNvGrpSpPr/>
          <p:nvPr/>
        </p:nvGrpSpPr>
        <p:grpSpPr>
          <a:xfrm rot="0">
            <a:off x="11285372" y="435141"/>
            <a:ext cx="6533764" cy="9520104"/>
            <a:chOff x="0" y="0"/>
            <a:chExt cx="1720827" cy="2507353"/>
          </a:xfrm>
        </p:grpSpPr>
        <p:sp>
          <p:nvSpPr>
            <p:cNvPr name="Freeform 5" id="5"/>
            <p:cNvSpPr/>
            <p:nvPr/>
          </p:nvSpPr>
          <p:spPr>
            <a:xfrm flipH="false" flipV="false" rot="0">
              <a:off x="0" y="0"/>
              <a:ext cx="1720827" cy="2507353"/>
            </a:xfrm>
            <a:custGeom>
              <a:avLst/>
              <a:gdLst/>
              <a:ahLst/>
              <a:cxnLst/>
              <a:rect r="r" b="b" t="t" l="l"/>
              <a:pathLst>
                <a:path h="2507353" w="1720827">
                  <a:moveTo>
                    <a:pt x="23698" y="0"/>
                  </a:moveTo>
                  <a:lnTo>
                    <a:pt x="1697129" y="0"/>
                  </a:lnTo>
                  <a:cubicBezTo>
                    <a:pt x="1710217" y="0"/>
                    <a:pt x="1720827" y="10610"/>
                    <a:pt x="1720827" y="23698"/>
                  </a:cubicBezTo>
                  <a:lnTo>
                    <a:pt x="1720827" y="2483654"/>
                  </a:lnTo>
                  <a:cubicBezTo>
                    <a:pt x="1720827" y="2489939"/>
                    <a:pt x="1718330" y="2495967"/>
                    <a:pt x="1713886" y="2500412"/>
                  </a:cubicBezTo>
                  <a:cubicBezTo>
                    <a:pt x="1709442" y="2504856"/>
                    <a:pt x="1703414" y="2507353"/>
                    <a:pt x="1697129" y="2507353"/>
                  </a:cubicBezTo>
                  <a:lnTo>
                    <a:pt x="23698" y="2507353"/>
                  </a:lnTo>
                  <a:cubicBezTo>
                    <a:pt x="17413" y="2507353"/>
                    <a:pt x="11385" y="2504856"/>
                    <a:pt x="6941" y="2500412"/>
                  </a:cubicBezTo>
                  <a:cubicBezTo>
                    <a:pt x="2497" y="2495967"/>
                    <a:pt x="0" y="2489939"/>
                    <a:pt x="0" y="2483654"/>
                  </a:cubicBezTo>
                  <a:lnTo>
                    <a:pt x="0" y="23698"/>
                  </a:lnTo>
                  <a:cubicBezTo>
                    <a:pt x="0" y="17413"/>
                    <a:pt x="2497" y="11385"/>
                    <a:pt x="6941" y="6941"/>
                  </a:cubicBezTo>
                  <a:cubicBezTo>
                    <a:pt x="11385" y="2497"/>
                    <a:pt x="17413" y="0"/>
                    <a:pt x="23698"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1720827" cy="254545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609644" y="833342"/>
            <a:ext cx="6056672" cy="9075421"/>
          </a:xfrm>
          <a:prstGeom prst="rect">
            <a:avLst/>
          </a:prstGeom>
        </p:spPr>
        <p:txBody>
          <a:bodyPr anchor="t" rtlCol="false" tIns="0" lIns="0" bIns="0" rIns="0">
            <a:spAutoFit/>
          </a:bodyPr>
          <a:lstStyle/>
          <a:p>
            <a:pPr algn="l">
              <a:lnSpc>
                <a:spcPts val="5201"/>
              </a:lnSpc>
            </a:pPr>
            <a:r>
              <a:rPr lang="en-US" sz="3399" b="true">
                <a:solidFill>
                  <a:srgbClr val="FFFFFF"/>
                </a:solidFill>
                <a:latin typeface="Poppins Bold"/>
                <a:ea typeface="Poppins Bold"/>
                <a:cs typeface="Poppins Bold"/>
                <a:sym typeface="Poppins Bold"/>
              </a:rPr>
              <a:t>A single platform that focuses on </a:t>
            </a:r>
            <a:r>
              <a:rPr lang="en-US" sz="3399" b="true">
                <a:solidFill>
                  <a:srgbClr val="00B5F8"/>
                </a:solidFill>
                <a:latin typeface="Poppins Bold"/>
                <a:ea typeface="Poppins Bold"/>
                <a:cs typeface="Poppins Bold"/>
                <a:sym typeface="Poppins Bold"/>
              </a:rPr>
              <a:t>Real-time groundwater, rainfall, and quality data, </a:t>
            </a:r>
            <a:r>
              <a:rPr lang="en-US" sz="3399" b="true">
                <a:solidFill>
                  <a:srgbClr val="FFFFFF"/>
                </a:solidFill>
                <a:latin typeface="Poppins Bold"/>
                <a:ea typeface="Poppins Bold"/>
                <a:cs typeface="Poppins Bold"/>
                <a:sym typeface="Poppins Bold"/>
              </a:rPr>
              <a:t>applies AI forecasting, </a:t>
            </a:r>
            <a:r>
              <a:rPr lang="en-US" sz="3399" b="true">
                <a:solidFill>
                  <a:srgbClr val="FFF78A"/>
                </a:solidFill>
                <a:latin typeface="Poppins Bold"/>
                <a:ea typeface="Poppins Bold"/>
                <a:cs typeface="Poppins Bold"/>
                <a:sym typeface="Poppins Bold"/>
              </a:rPr>
              <a:t>works offline for rural users, speaks farmers’ languages, </a:t>
            </a:r>
            <a:r>
              <a:rPr lang="en-US" sz="3399" b="true">
                <a:solidFill>
                  <a:srgbClr val="FFFFFF"/>
                </a:solidFill>
                <a:latin typeface="Poppins Bold"/>
                <a:ea typeface="Poppins Bold"/>
                <a:cs typeface="Poppins Bold"/>
                <a:sym typeface="Poppins Bold"/>
              </a:rPr>
              <a:t>and simultaneously serves farmers, policymakers, and researchers—</a:t>
            </a:r>
            <a:r>
              <a:rPr lang="en-US" sz="3399" b="true">
                <a:solidFill>
                  <a:srgbClr val="98E6B2"/>
                </a:solidFill>
                <a:latin typeface="Poppins Bold"/>
                <a:ea typeface="Poppins Bold"/>
                <a:cs typeface="Poppins Bold"/>
                <a:sym typeface="Poppins Bold"/>
              </a:rPr>
              <a:t>bridging raw data to actionable decisions and existing national water programs.</a:t>
            </a:r>
          </a:p>
          <a:p>
            <a:pPr algn="l">
              <a:lnSpc>
                <a:spcPts val="3977"/>
              </a:lnSpc>
            </a:pPr>
          </a:p>
        </p:txBody>
      </p:sp>
      <p:sp>
        <p:nvSpPr>
          <p:cNvPr name="AutoShape 8" id="8"/>
          <p:cNvSpPr/>
          <p:nvPr/>
        </p:nvSpPr>
        <p:spPr>
          <a:xfrm>
            <a:off x="6700724" y="1516962"/>
            <a:ext cx="4335832" cy="2003428"/>
          </a:xfrm>
          <a:prstGeom prst="line">
            <a:avLst/>
          </a:prstGeom>
          <a:ln cap="flat" w="57150">
            <a:solidFill>
              <a:srgbClr val="00A500"/>
            </a:solidFill>
            <a:prstDash val="solid"/>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4433" y="2736692"/>
            <a:ext cx="7549764" cy="7136462"/>
            <a:chOff x="0" y="0"/>
            <a:chExt cx="1988415" cy="1879562"/>
          </a:xfrm>
        </p:grpSpPr>
        <p:sp>
          <p:nvSpPr>
            <p:cNvPr name="Freeform 3" id="3"/>
            <p:cNvSpPr/>
            <p:nvPr/>
          </p:nvSpPr>
          <p:spPr>
            <a:xfrm flipH="false" flipV="false" rot="0">
              <a:off x="0" y="0"/>
              <a:ext cx="1988415" cy="1879562"/>
            </a:xfrm>
            <a:custGeom>
              <a:avLst/>
              <a:gdLst/>
              <a:ahLst/>
              <a:cxnLst/>
              <a:rect r="r" b="b" t="t" l="l"/>
              <a:pathLst>
                <a:path h="1879562" w="1988415">
                  <a:moveTo>
                    <a:pt x="20509" y="0"/>
                  </a:moveTo>
                  <a:lnTo>
                    <a:pt x="1967906" y="0"/>
                  </a:lnTo>
                  <a:cubicBezTo>
                    <a:pt x="1979233" y="0"/>
                    <a:pt x="1988415" y="9182"/>
                    <a:pt x="1988415" y="20509"/>
                  </a:cubicBezTo>
                  <a:lnTo>
                    <a:pt x="1988415" y="1859053"/>
                  </a:lnTo>
                  <a:cubicBezTo>
                    <a:pt x="1988415" y="1870380"/>
                    <a:pt x="1979233" y="1879562"/>
                    <a:pt x="1967906" y="1879562"/>
                  </a:cubicBezTo>
                  <a:lnTo>
                    <a:pt x="20509" y="1879562"/>
                  </a:lnTo>
                  <a:cubicBezTo>
                    <a:pt x="9182" y="1879562"/>
                    <a:pt x="0" y="1870380"/>
                    <a:pt x="0" y="1859053"/>
                  </a:cubicBezTo>
                  <a:lnTo>
                    <a:pt x="0" y="20509"/>
                  </a:lnTo>
                  <a:cubicBezTo>
                    <a:pt x="0" y="9182"/>
                    <a:pt x="9182" y="0"/>
                    <a:pt x="20509" y="0"/>
                  </a:cubicBezTo>
                  <a:close/>
                </a:path>
              </a:pathLst>
            </a:custGeom>
            <a:solidFill>
              <a:srgbClr val="000000"/>
            </a:solidFill>
            <a:ln w="38100" cap="sq">
              <a:solidFill>
                <a:srgbClr val="FBF9F1"/>
              </a:solidFill>
              <a:prstDash val="solid"/>
              <a:miter/>
            </a:ln>
          </p:spPr>
        </p:sp>
        <p:sp>
          <p:nvSpPr>
            <p:cNvPr name="TextBox 4" id="4"/>
            <p:cNvSpPr txBox="true"/>
            <p:nvPr/>
          </p:nvSpPr>
          <p:spPr>
            <a:xfrm>
              <a:off x="0" y="-38100"/>
              <a:ext cx="1988415" cy="19176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08818" y="2736692"/>
            <a:ext cx="9958363" cy="7136462"/>
            <a:chOff x="0" y="0"/>
            <a:chExt cx="2622779" cy="1879562"/>
          </a:xfrm>
        </p:grpSpPr>
        <p:sp>
          <p:nvSpPr>
            <p:cNvPr name="Freeform 6" id="6"/>
            <p:cNvSpPr/>
            <p:nvPr/>
          </p:nvSpPr>
          <p:spPr>
            <a:xfrm flipH="false" flipV="false" rot="0">
              <a:off x="0" y="0"/>
              <a:ext cx="2622779" cy="1879562"/>
            </a:xfrm>
            <a:custGeom>
              <a:avLst/>
              <a:gdLst/>
              <a:ahLst/>
              <a:cxnLst/>
              <a:rect r="r" b="b" t="t" l="l"/>
              <a:pathLst>
                <a:path h="1879562" w="2622779">
                  <a:moveTo>
                    <a:pt x="15549" y="0"/>
                  </a:moveTo>
                  <a:lnTo>
                    <a:pt x="2607230" y="0"/>
                  </a:lnTo>
                  <a:cubicBezTo>
                    <a:pt x="2615817" y="0"/>
                    <a:pt x="2622779" y="6961"/>
                    <a:pt x="2622779" y="15549"/>
                  </a:cubicBezTo>
                  <a:lnTo>
                    <a:pt x="2622779" y="1864013"/>
                  </a:lnTo>
                  <a:cubicBezTo>
                    <a:pt x="2622779" y="1868137"/>
                    <a:pt x="2621141" y="1872092"/>
                    <a:pt x="2618225" y="1875008"/>
                  </a:cubicBezTo>
                  <a:cubicBezTo>
                    <a:pt x="2615309" y="1877924"/>
                    <a:pt x="2611354" y="1879562"/>
                    <a:pt x="2607230" y="1879562"/>
                  </a:cubicBezTo>
                  <a:lnTo>
                    <a:pt x="15549" y="1879562"/>
                  </a:lnTo>
                  <a:cubicBezTo>
                    <a:pt x="6961" y="1879562"/>
                    <a:pt x="0" y="1872601"/>
                    <a:pt x="0" y="1864013"/>
                  </a:cubicBezTo>
                  <a:lnTo>
                    <a:pt x="0" y="15549"/>
                  </a:lnTo>
                  <a:cubicBezTo>
                    <a:pt x="0" y="6961"/>
                    <a:pt x="6961" y="0"/>
                    <a:pt x="15549" y="0"/>
                  </a:cubicBezTo>
                  <a:close/>
                </a:path>
              </a:pathLst>
            </a:custGeom>
            <a:solidFill>
              <a:srgbClr val="000000"/>
            </a:solidFill>
            <a:ln w="38100" cap="sq">
              <a:solidFill>
                <a:srgbClr val="FBF9F1"/>
              </a:solidFill>
              <a:prstDash val="solid"/>
              <a:miter/>
            </a:ln>
          </p:spPr>
        </p:sp>
        <p:sp>
          <p:nvSpPr>
            <p:cNvPr name="TextBox 7" id="7"/>
            <p:cNvSpPr txBox="true"/>
            <p:nvPr/>
          </p:nvSpPr>
          <p:spPr>
            <a:xfrm>
              <a:off x="0" y="-38100"/>
              <a:ext cx="2622779" cy="191766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62072" y="0"/>
            <a:ext cx="1726994" cy="1991293"/>
          </a:xfrm>
          <a:custGeom>
            <a:avLst/>
            <a:gdLst/>
            <a:ahLst/>
            <a:cxnLst/>
            <a:rect r="r" b="b" t="t" l="l"/>
            <a:pathLst>
              <a:path h="1991293" w="1726994">
                <a:moveTo>
                  <a:pt x="0" y="0"/>
                </a:moveTo>
                <a:lnTo>
                  <a:pt x="1726994" y="0"/>
                </a:lnTo>
                <a:lnTo>
                  <a:pt x="1726994" y="1991293"/>
                </a:lnTo>
                <a:lnTo>
                  <a:pt x="0" y="1991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934376" y="1239249"/>
            <a:ext cx="14110591" cy="988695"/>
          </a:xfrm>
          <a:prstGeom prst="rect">
            <a:avLst/>
          </a:prstGeom>
        </p:spPr>
        <p:txBody>
          <a:bodyPr anchor="t" rtlCol="false" tIns="0" lIns="0" bIns="0" rIns="0">
            <a:spAutoFit/>
          </a:bodyPr>
          <a:lstStyle/>
          <a:p>
            <a:pPr algn="ctr">
              <a:lnSpc>
                <a:spcPts val="7259"/>
              </a:lnSpc>
            </a:pPr>
            <a:r>
              <a:rPr lang="en-US" b="true" sz="6599">
                <a:solidFill>
                  <a:srgbClr val="FFD944"/>
                </a:solidFill>
                <a:latin typeface="Poppins Bold"/>
                <a:ea typeface="Poppins Bold"/>
                <a:cs typeface="Poppins Bold"/>
                <a:sym typeface="Poppins Bold"/>
              </a:rPr>
              <a:t>KEY FEATURES</a:t>
            </a:r>
            <a:r>
              <a:rPr lang="en-US" b="true" sz="6599">
                <a:solidFill>
                  <a:srgbClr val="FBF9F1"/>
                </a:solidFill>
                <a:latin typeface="Poppins Bold"/>
                <a:ea typeface="Poppins Bold"/>
                <a:cs typeface="Poppins Bold"/>
                <a:sym typeface="Poppins Bold"/>
              </a:rPr>
              <a:t> AND </a:t>
            </a:r>
            <a:r>
              <a:rPr lang="en-US" b="true" sz="6599">
                <a:solidFill>
                  <a:srgbClr val="FF9F29"/>
                </a:solidFill>
                <a:latin typeface="Poppins Bold"/>
                <a:ea typeface="Poppins Bold"/>
                <a:cs typeface="Poppins Bold"/>
                <a:sym typeface="Poppins Bold"/>
              </a:rPr>
              <a:t>INNOVATION</a:t>
            </a:r>
          </a:p>
        </p:txBody>
      </p:sp>
      <p:sp>
        <p:nvSpPr>
          <p:cNvPr name="TextBox 10" id="10"/>
          <p:cNvSpPr txBox="true"/>
          <p:nvPr/>
        </p:nvSpPr>
        <p:spPr>
          <a:xfrm rot="0">
            <a:off x="8338448" y="2631917"/>
            <a:ext cx="9728733" cy="10152286"/>
          </a:xfrm>
          <a:prstGeom prst="rect">
            <a:avLst/>
          </a:prstGeom>
        </p:spPr>
        <p:txBody>
          <a:bodyPr anchor="t" rtlCol="false" tIns="0" lIns="0" bIns="0" rIns="0">
            <a:spAutoFit/>
          </a:bodyPr>
          <a:lstStyle/>
          <a:p>
            <a:pPr algn="l">
              <a:lnSpc>
                <a:spcPts val="3713"/>
              </a:lnSpc>
            </a:pPr>
          </a:p>
          <a:p>
            <a:pPr algn="l" marL="460999" indent="-230499" lvl="1">
              <a:lnSpc>
                <a:spcPts val="3395"/>
              </a:lnSpc>
              <a:buFont typeface="Arial"/>
              <a:buChar char="•"/>
            </a:pPr>
            <a:r>
              <a:rPr lang="en-US" b="true" sz="2135">
                <a:solidFill>
                  <a:srgbClr val="FF9F29"/>
                </a:solidFill>
                <a:latin typeface="Poppins Bold"/>
                <a:ea typeface="Poppins Bold"/>
                <a:cs typeface="Poppins Bold"/>
                <a:sym typeface="Poppins Bold"/>
              </a:rPr>
              <a:t>On</a:t>
            </a:r>
            <a:r>
              <a:rPr lang="en-US" b="true" sz="2135">
                <a:solidFill>
                  <a:srgbClr val="FF9F29"/>
                </a:solidFill>
                <a:latin typeface="Poppins Bold"/>
                <a:ea typeface="Poppins Bold"/>
                <a:cs typeface="Poppins Bold"/>
                <a:sym typeface="Poppins Bold"/>
              </a:rPr>
              <a:t>e Ecosystem, Three Stakeholders:</a:t>
            </a:r>
            <a:r>
              <a:rPr lang="en-US" b="true" sz="2135">
                <a:solidFill>
                  <a:srgbClr val="FFF78A"/>
                </a:solidFill>
                <a:latin typeface="Poppins Bold"/>
                <a:ea typeface="Poppins Bold"/>
                <a:cs typeface="Poppins Bold"/>
                <a:sym typeface="Poppins Bold"/>
              </a:rPr>
              <a:t> </a:t>
            </a:r>
            <a:r>
              <a:rPr lang="en-US" sz="2135">
                <a:solidFill>
                  <a:srgbClr val="FBF9F1"/>
                </a:solidFill>
                <a:latin typeface="Poppins"/>
                <a:ea typeface="Poppins"/>
                <a:cs typeface="Poppins"/>
                <a:sym typeface="Poppins"/>
              </a:rPr>
              <a:t>First platform to simultaneously serve farmers, policymakers, and researchers.</a:t>
            </a:r>
          </a:p>
          <a:p>
            <a:pPr algn="l" marL="460999" indent="-230499" lvl="1">
              <a:lnSpc>
                <a:spcPts val="3395"/>
              </a:lnSpc>
              <a:buFont typeface="Arial"/>
              <a:buChar char="•"/>
            </a:pPr>
            <a:r>
              <a:rPr lang="en-US" b="true" sz="2135">
                <a:solidFill>
                  <a:srgbClr val="FF9F29"/>
                </a:solidFill>
                <a:latin typeface="Poppins Bold"/>
                <a:ea typeface="Poppins Bold"/>
                <a:cs typeface="Poppins Bold"/>
                <a:sym typeface="Poppins Bold"/>
              </a:rPr>
              <a:t>AI Translation Layer:</a:t>
            </a:r>
            <a:r>
              <a:rPr lang="en-US" sz="2135">
                <a:solidFill>
                  <a:srgbClr val="FBF9F1"/>
                </a:solidFill>
                <a:latin typeface="Poppins"/>
                <a:ea typeface="Poppins"/>
                <a:cs typeface="Poppins"/>
                <a:sym typeface="Poppins"/>
              </a:rPr>
              <a:t> Converts complex hydrological data → simple farmer-friendly guidance (Available in Multi Language Mode.)</a:t>
            </a:r>
          </a:p>
          <a:p>
            <a:pPr algn="l" marL="460999" indent="-230499" lvl="1">
              <a:lnSpc>
                <a:spcPts val="3395"/>
              </a:lnSpc>
              <a:buFont typeface="Arial"/>
              <a:buChar char="•"/>
            </a:pPr>
            <a:r>
              <a:rPr lang="en-US" b="true" sz="2135">
                <a:solidFill>
                  <a:srgbClr val="FF9F29"/>
                </a:solidFill>
                <a:latin typeface="Poppins Bold"/>
                <a:ea typeface="Poppins Bold"/>
                <a:cs typeface="Poppins Bold"/>
                <a:sym typeface="Poppins Bold"/>
              </a:rPr>
              <a:t>Policy-First Focus:</a:t>
            </a:r>
            <a:r>
              <a:rPr lang="en-US" sz="2135">
                <a:solidFill>
                  <a:srgbClr val="FBF9F1"/>
                </a:solidFill>
                <a:latin typeface="Poppins"/>
                <a:ea typeface="Poppins"/>
                <a:cs typeface="Poppins"/>
                <a:sym typeface="Poppins"/>
              </a:rPr>
              <a:t> Dashboards designed for governance and intervention planning, not just raw data display.</a:t>
            </a:r>
          </a:p>
          <a:p>
            <a:pPr algn="l" marL="460999" indent="-230499" lvl="1">
              <a:lnSpc>
                <a:spcPts val="3395"/>
              </a:lnSpc>
              <a:buFont typeface="Arial"/>
              <a:buChar char="•"/>
            </a:pPr>
            <a:r>
              <a:rPr lang="en-US" b="true" sz="2135">
                <a:solidFill>
                  <a:srgbClr val="FF9F29"/>
                </a:solidFill>
                <a:latin typeface="Poppins Bold"/>
                <a:ea typeface="Poppins Bold"/>
                <a:cs typeface="Poppins Bold"/>
                <a:sym typeface="Poppins Bold"/>
              </a:rPr>
              <a:t>AI-to-Action Bridge: </a:t>
            </a:r>
            <a:r>
              <a:rPr lang="en-US" sz="2135">
                <a:solidFill>
                  <a:srgbClr val="FFFFFF"/>
                </a:solidFill>
                <a:latin typeface="Poppins"/>
                <a:ea typeface="Poppins"/>
                <a:cs typeface="Poppins"/>
                <a:sym typeface="Poppins"/>
              </a:rPr>
              <a:t>First solution that turns raw groundwater data into real-time, location-specific advice for farmers, in their own language.</a:t>
            </a:r>
          </a:p>
          <a:p>
            <a:pPr algn="l" marL="460999" indent="-230499" lvl="1">
              <a:lnSpc>
                <a:spcPts val="3395"/>
              </a:lnSpc>
              <a:buFont typeface="Arial"/>
              <a:buChar char="•"/>
            </a:pPr>
            <a:r>
              <a:rPr lang="en-US" b="true" sz="2135">
                <a:solidFill>
                  <a:srgbClr val="F39200"/>
                </a:solidFill>
                <a:latin typeface="Poppins Bold"/>
                <a:ea typeface="Poppins Bold"/>
                <a:cs typeface="Poppins Bold"/>
                <a:sym typeface="Poppins Bold"/>
              </a:rPr>
              <a:t>Research Acceleration Engine</a:t>
            </a:r>
            <a:r>
              <a:rPr lang="en-US" sz="2135">
                <a:solidFill>
                  <a:srgbClr val="FBF9F1"/>
                </a:solidFill>
                <a:latin typeface="Poppins"/>
                <a:ea typeface="Poppins"/>
                <a:cs typeface="Poppins"/>
                <a:sym typeface="Poppins"/>
              </a:rPr>
              <a:t>: A built-in hub where datasets, publications, and analytics tools are consolidated → saves researchers months of effort.</a:t>
            </a:r>
          </a:p>
          <a:p>
            <a:pPr algn="l" marL="460999" indent="-230499" lvl="1">
              <a:lnSpc>
                <a:spcPts val="3395"/>
              </a:lnSpc>
              <a:buFont typeface="Arial"/>
              <a:buChar char="•"/>
            </a:pPr>
            <a:r>
              <a:rPr lang="en-US" b="true" sz="2135">
                <a:solidFill>
                  <a:srgbClr val="F39200"/>
                </a:solidFill>
                <a:latin typeface="Poppins Bold"/>
                <a:ea typeface="Poppins Bold"/>
                <a:cs typeface="Poppins Bold"/>
                <a:sym typeface="Poppins Bold"/>
              </a:rPr>
              <a:t>Scalable National Backbone:</a:t>
            </a:r>
            <a:r>
              <a:rPr lang="en-US" sz="2135">
                <a:solidFill>
                  <a:srgbClr val="F39200"/>
                </a:solidFill>
                <a:latin typeface="Poppins"/>
                <a:ea typeface="Poppins"/>
                <a:cs typeface="Poppins"/>
                <a:sym typeface="Poppins"/>
              </a:rPr>
              <a:t> </a:t>
            </a:r>
            <a:r>
              <a:rPr lang="en-US" sz="2135">
                <a:solidFill>
                  <a:srgbClr val="FBF9F1"/>
                </a:solidFill>
                <a:latin typeface="Poppins"/>
                <a:ea typeface="Poppins"/>
                <a:cs typeface="Poppins"/>
                <a:sym typeface="Poppins"/>
              </a:rPr>
              <a:t>Designed to plug into </a:t>
            </a:r>
            <a:r>
              <a:rPr lang="en-US" sz="2135">
                <a:solidFill>
                  <a:srgbClr val="00B5F8"/>
                </a:solidFill>
                <a:latin typeface="Poppins"/>
                <a:ea typeface="Poppins"/>
                <a:cs typeface="Poppins"/>
                <a:sym typeface="Poppins"/>
              </a:rPr>
              <a:t>Jal Jeevan Mission,</a:t>
            </a:r>
            <a:r>
              <a:rPr lang="en-US" sz="2135">
                <a:solidFill>
                  <a:srgbClr val="FBF9F1"/>
                </a:solidFill>
                <a:latin typeface="Poppins"/>
                <a:ea typeface="Poppins"/>
                <a:cs typeface="Poppins"/>
                <a:sym typeface="Poppins"/>
              </a:rPr>
              <a:t> </a:t>
            </a:r>
            <a:r>
              <a:rPr lang="en-US" sz="2135">
                <a:solidFill>
                  <a:srgbClr val="00B5F8"/>
                </a:solidFill>
                <a:latin typeface="Poppins"/>
                <a:ea typeface="Poppins"/>
                <a:cs typeface="Poppins"/>
                <a:sym typeface="Poppins"/>
              </a:rPr>
              <a:t>Atal Bhujal Yojana</a:t>
            </a:r>
            <a:r>
              <a:rPr lang="en-US" sz="2135">
                <a:solidFill>
                  <a:srgbClr val="FBF9F1"/>
                </a:solidFill>
                <a:latin typeface="Poppins"/>
                <a:ea typeface="Poppins"/>
                <a:cs typeface="Poppins"/>
                <a:sym typeface="Poppins"/>
              </a:rPr>
              <a:t>, and state water boards for immediate adoption.</a:t>
            </a:r>
          </a:p>
          <a:p>
            <a:pPr algn="l">
              <a:lnSpc>
                <a:spcPts val="3713"/>
              </a:lnSpc>
            </a:pPr>
          </a:p>
          <a:p>
            <a:pPr algn="l">
              <a:lnSpc>
                <a:spcPts val="3713"/>
              </a:lnSpc>
            </a:pPr>
          </a:p>
          <a:p>
            <a:pPr algn="l">
              <a:lnSpc>
                <a:spcPts val="3713"/>
              </a:lnSpc>
            </a:pPr>
          </a:p>
          <a:p>
            <a:pPr algn="l">
              <a:lnSpc>
                <a:spcPts val="3713"/>
              </a:lnSpc>
            </a:pPr>
          </a:p>
          <a:p>
            <a:pPr algn="l">
              <a:lnSpc>
                <a:spcPts val="3713"/>
              </a:lnSpc>
            </a:pPr>
          </a:p>
          <a:p>
            <a:pPr algn="l">
              <a:lnSpc>
                <a:spcPts val="3713"/>
              </a:lnSpc>
            </a:pPr>
          </a:p>
          <a:p>
            <a:pPr algn="l">
              <a:lnSpc>
                <a:spcPts val="3713"/>
              </a:lnSpc>
            </a:pPr>
          </a:p>
        </p:txBody>
      </p:sp>
      <p:sp>
        <p:nvSpPr>
          <p:cNvPr name="TextBox 11" id="11"/>
          <p:cNvSpPr txBox="true"/>
          <p:nvPr/>
        </p:nvSpPr>
        <p:spPr>
          <a:xfrm rot="0">
            <a:off x="254433" y="2732666"/>
            <a:ext cx="7454701" cy="7336176"/>
          </a:xfrm>
          <a:prstGeom prst="rect">
            <a:avLst/>
          </a:prstGeom>
        </p:spPr>
        <p:txBody>
          <a:bodyPr anchor="t" rtlCol="false" tIns="0" lIns="0" bIns="0" rIns="0">
            <a:spAutoFit/>
          </a:bodyPr>
          <a:lstStyle/>
          <a:p>
            <a:pPr algn="l">
              <a:lnSpc>
                <a:spcPts val="2862"/>
              </a:lnSpc>
            </a:pPr>
          </a:p>
          <a:p>
            <a:pPr algn="l" marL="423358" indent="-211679" lvl="1">
              <a:lnSpc>
                <a:spcPts val="3117"/>
              </a:lnSpc>
              <a:buFont typeface="Arial"/>
              <a:buChar char="•"/>
            </a:pPr>
            <a:r>
              <a:rPr lang="en-US" sz="1960">
                <a:solidFill>
                  <a:srgbClr val="FFD944"/>
                </a:solidFill>
                <a:latin typeface="Poppins"/>
                <a:ea typeface="Poppins"/>
                <a:cs typeface="Poppins"/>
                <a:sym typeface="Poppins"/>
              </a:rPr>
              <a:t> </a:t>
            </a:r>
            <a:r>
              <a:rPr lang="en-US" b="true" sz="1960">
                <a:solidFill>
                  <a:srgbClr val="FFD944"/>
                </a:solidFill>
                <a:latin typeface="Poppins Bold"/>
                <a:ea typeface="Poppins Bold"/>
                <a:cs typeface="Poppins Bold"/>
                <a:sym typeface="Poppins Bold"/>
              </a:rPr>
              <a:t>Real-Time Data Fusion:</a:t>
            </a:r>
            <a:r>
              <a:rPr lang="en-US" sz="1960">
                <a:solidFill>
                  <a:srgbClr val="FFFFFF"/>
                </a:solidFill>
                <a:latin typeface="Poppins"/>
                <a:ea typeface="Poppins"/>
                <a:cs typeface="Poppins"/>
                <a:sym typeface="Poppins"/>
              </a:rPr>
              <a:t> Combines rainfall, gr</a:t>
            </a:r>
            <a:r>
              <a:rPr lang="en-US" sz="1960">
                <a:solidFill>
                  <a:srgbClr val="FFFFFF"/>
                </a:solidFill>
                <a:latin typeface="Poppins"/>
                <a:ea typeface="Poppins"/>
                <a:cs typeface="Poppins"/>
                <a:sym typeface="Poppins"/>
              </a:rPr>
              <a:t>oundwater, and quality metrics (like pH, salinity) into a single intelligence layer.</a:t>
            </a:r>
          </a:p>
          <a:p>
            <a:pPr algn="l" marL="423358" indent="-211679" lvl="1">
              <a:lnSpc>
                <a:spcPts val="3117"/>
              </a:lnSpc>
              <a:buFont typeface="Arial"/>
              <a:buChar char="•"/>
            </a:pPr>
            <a:r>
              <a:rPr lang="en-US" b="true" sz="1960">
                <a:solidFill>
                  <a:srgbClr val="FFD944"/>
                </a:solidFill>
                <a:latin typeface="Poppins Bold"/>
                <a:ea typeface="Poppins Bold"/>
                <a:cs typeface="Poppins Bold"/>
                <a:sym typeface="Poppins Bold"/>
              </a:rPr>
              <a:t>Predictive Forecasting: </a:t>
            </a:r>
            <a:r>
              <a:rPr lang="en-US" sz="1960">
                <a:solidFill>
                  <a:srgbClr val="FFFFFF"/>
                </a:solidFill>
                <a:latin typeface="Poppins"/>
                <a:ea typeface="Poppins"/>
                <a:cs typeface="Poppins"/>
                <a:sym typeface="Poppins"/>
              </a:rPr>
              <a:t>AI/ML models project aquifer depletion and recharge potential weeks to months in advance.</a:t>
            </a:r>
          </a:p>
          <a:p>
            <a:pPr algn="l" marL="423358" indent="-211679" lvl="1">
              <a:lnSpc>
                <a:spcPts val="3117"/>
              </a:lnSpc>
              <a:buFont typeface="Arial"/>
              <a:buChar char="•"/>
            </a:pPr>
            <a:r>
              <a:rPr lang="en-US" b="true" sz="1960">
                <a:solidFill>
                  <a:srgbClr val="FFD944"/>
                </a:solidFill>
                <a:latin typeface="Poppins Bold"/>
                <a:ea typeface="Poppins Bold"/>
                <a:cs typeface="Poppins Bold"/>
                <a:sym typeface="Poppins Bold"/>
              </a:rPr>
              <a:t>Offline-First Access:</a:t>
            </a:r>
            <a:r>
              <a:rPr lang="en-US" b="true" sz="1960">
                <a:solidFill>
                  <a:srgbClr val="FFFFFF"/>
                </a:solidFill>
                <a:latin typeface="Poppins Bold"/>
                <a:ea typeface="Poppins Bold"/>
                <a:cs typeface="Poppins Bold"/>
                <a:sym typeface="Poppins Bold"/>
              </a:rPr>
              <a:t> </a:t>
            </a:r>
            <a:r>
              <a:rPr lang="en-US" sz="1960">
                <a:solidFill>
                  <a:srgbClr val="FFFFFF"/>
                </a:solidFill>
                <a:latin typeface="Poppins"/>
                <a:ea typeface="Poppins"/>
                <a:cs typeface="Poppins"/>
                <a:sym typeface="Poppins"/>
              </a:rPr>
              <a:t>Works in low-connectivity rural areas with lightweight sync once internet is available.</a:t>
            </a:r>
          </a:p>
          <a:p>
            <a:pPr algn="l" marL="423358" indent="-211679" lvl="1">
              <a:lnSpc>
                <a:spcPts val="3117"/>
              </a:lnSpc>
              <a:buFont typeface="Arial"/>
              <a:buChar char="•"/>
            </a:pPr>
            <a:r>
              <a:rPr lang="en-US" b="true" sz="1960">
                <a:solidFill>
                  <a:srgbClr val="FFD944"/>
                </a:solidFill>
                <a:latin typeface="Poppins Bold"/>
                <a:ea typeface="Poppins Bold"/>
                <a:cs typeface="Poppins Bold"/>
                <a:sym typeface="Poppins Bold"/>
              </a:rPr>
              <a:t>Trust &amp; Transparency:</a:t>
            </a:r>
            <a:r>
              <a:rPr lang="en-US" b="true" sz="1960">
                <a:solidFill>
                  <a:srgbClr val="FFFFFF"/>
                </a:solidFill>
                <a:latin typeface="Poppins Bold"/>
                <a:ea typeface="Poppins Bold"/>
                <a:cs typeface="Poppins Bold"/>
                <a:sym typeface="Poppins Bold"/>
              </a:rPr>
              <a:t> </a:t>
            </a:r>
            <a:r>
              <a:rPr lang="en-US" sz="1960">
                <a:solidFill>
                  <a:srgbClr val="FFFFFF"/>
                </a:solidFill>
                <a:latin typeface="Poppins"/>
                <a:ea typeface="Poppins"/>
                <a:cs typeface="Poppins"/>
                <a:sym typeface="Poppins"/>
              </a:rPr>
              <a:t>Open-data architecture with government-backed datasets ensures reliability and credibility.</a:t>
            </a:r>
          </a:p>
          <a:p>
            <a:pPr algn="l" marL="423358" indent="-211679" lvl="1">
              <a:lnSpc>
                <a:spcPts val="3117"/>
              </a:lnSpc>
              <a:buFont typeface="Arial"/>
              <a:buChar char="•"/>
            </a:pPr>
            <a:r>
              <a:rPr lang="en-US" b="true" sz="1960">
                <a:solidFill>
                  <a:srgbClr val="FFD944"/>
                </a:solidFill>
                <a:latin typeface="Poppins Bold"/>
                <a:ea typeface="Poppins Bold"/>
                <a:cs typeface="Poppins Bold"/>
                <a:sym typeface="Poppins Bold"/>
              </a:rPr>
              <a:t>Decision Support Alerts:</a:t>
            </a:r>
            <a:r>
              <a:rPr lang="en-US" sz="1960">
                <a:solidFill>
                  <a:srgbClr val="FFFFFF"/>
                </a:solidFill>
                <a:latin typeface="Poppins"/>
                <a:ea typeface="Poppins"/>
                <a:cs typeface="Poppins"/>
                <a:sym typeface="Poppins"/>
              </a:rPr>
              <a:t> Push notifications for drought risk, irrigation timing, and recharge opportunities.</a:t>
            </a:r>
          </a:p>
          <a:p>
            <a:pPr algn="l" marL="423358" indent="-211679" lvl="1">
              <a:lnSpc>
                <a:spcPts val="3117"/>
              </a:lnSpc>
              <a:buFont typeface="Arial"/>
              <a:buChar char="•"/>
            </a:pPr>
            <a:r>
              <a:rPr lang="en-US" b="true" sz="1960">
                <a:solidFill>
                  <a:srgbClr val="FFD944"/>
                </a:solidFill>
                <a:latin typeface="Poppins Bold"/>
                <a:ea typeface="Poppins Bold"/>
                <a:cs typeface="Poppins Bold"/>
                <a:sym typeface="Poppins Bold"/>
              </a:rPr>
              <a:t>Climate Adaptation Ready:</a:t>
            </a:r>
            <a:r>
              <a:rPr lang="en-US" b="true" sz="1960">
                <a:solidFill>
                  <a:srgbClr val="FFFFFF"/>
                </a:solidFill>
                <a:latin typeface="Poppins Bold"/>
                <a:ea typeface="Poppins Bold"/>
                <a:cs typeface="Poppins Bold"/>
                <a:sym typeface="Poppins Bold"/>
              </a:rPr>
              <a:t> I</a:t>
            </a:r>
            <a:r>
              <a:rPr lang="en-US" sz="1960">
                <a:solidFill>
                  <a:srgbClr val="FFFFFF"/>
                </a:solidFill>
                <a:latin typeface="Poppins"/>
                <a:ea typeface="Poppins"/>
                <a:cs typeface="Poppins"/>
                <a:sym typeface="Poppins"/>
              </a:rPr>
              <a:t>ntegrates climate variability and rainfall anomalies to future-proof farming and policy.</a:t>
            </a:r>
          </a:p>
          <a:p>
            <a:pPr algn="l">
              <a:lnSpc>
                <a:spcPts val="2862"/>
              </a:lnSpc>
            </a:pPr>
          </a:p>
          <a:p>
            <a:pPr algn="l">
              <a:lnSpc>
                <a:spcPts val="286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5534" y="155762"/>
            <a:ext cx="6824210" cy="1581150"/>
          </a:xfrm>
          <a:prstGeom prst="rect">
            <a:avLst/>
          </a:prstGeom>
        </p:spPr>
        <p:txBody>
          <a:bodyPr anchor="t" rtlCol="false" tIns="0" lIns="0" bIns="0" rIns="0">
            <a:spAutoFit/>
          </a:bodyPr>
          <a:lstStyle/>
          <a:p>
            <a:pPr algn="l">
              <a:lnSpc>
                <a:spcPts val="6048"/>
              </a:lnSpc>
            </a:pPr>
            <a:r>
              <a:rPr lang="en-US" sz="5040" b="true">
                <a:solidFill>
                  <a:srgbClr val="FFF78A"/>
                </a:solidFill>
                <a:latin typeface="Poppins Bold"/>
                <a:ea typeface="Poppins Bold"/>
                <a:cs typeface="Poppins Bold"/>
                <a:sym typeface="Poppins Bold"/>
              </a:rPr>
              <a:t>Implement</a:t>
            </a:r>
            <a:r>
              <a:rPr lang="en-US" sz="5040" b="true">
                <a:solidFill>
                  <a:srgbClr val="FFF78A"/>
                </a:solidFill>
                <a:latin typeface="Poppins Bold"/>
                <a:ea typeface="Poppins Bold"/>
                <a:cs typeface="Poppins Bold"/>
                <a:sym typeface="Poppins Bold"/>
              </a:rPr>
              <a:t>ation Plan</a:t>
            </a:r>
          </a:p>
        </p:txBody>
      </p:sp>
      <p:sp>
        <p:nvSpPr>
          <p:cNvPr name="Freeform 3" id="3"/>
          <p:cNvSpPr/>
          <p:nvPr/>
        </p:nvSpPr>
        <p:spPr>
          <a:xfrm flipH="false" flipV="false" rot="0">
            <a:off x="1776935" y="1028700"/>
            <a:ext cx="709095" cy="709095"/>
          </a:xfrm>
          <a:custGeom>
            <a:avLst/>
            <a:gdLst/>
            <a:ahLst/>
            <a:cxnLst/>
            <a:rect r="r" b="b" t="t" l="l"/>
            <a:pathLst>
              <a:path h="709095" w="709095">
                <a:moveTo>
                  <a:pt x="0" y="0"/>
                </a:moveTo>
                <a:lnTo>
                  <a:pt x="709096" y="0"/>
                </a:lnTo>
                <a:lnTo>
                  <a:pt x="709096" y="709095"/>
                </a:lnTo>
                <a:lnTo>
                  <a:pt x="0" y="709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34024" y="1954283"/>
            <a:ext cx="3283614" cy="7114498"/>
          </a:xfrm>
          <a:prstGeom prst="rect">
            <a:avLst/>
          </a:prstGeom>
        </p:spPr>
      </p:pic>
      <p:sp>
        <p:nvSpPr>
          <p:cNvPr name="AutoShape 5" id="5"/>
          <p:cNvSpPr/>
          <p:nvPr/>
        </p:nvSpPr>
        <p:spPr>
          <a:xfrm>
            <a:off x="1028700" y="9787600"/>
            <a:ext cx="16230600" cy="0"/>
          </a:xfrm>
          <a:prstGeom prst="line">
            <a:avLst/>
          </a:prstGeom>
          <a:ln cap="rnd" w="19050">
            <a:solidFill>
              <a:srgbClr val="FFFFFF"/>
            </a:solidFill>
            <a:prstDash val="solid"/>
            <a:headEnd type="none" len="sm" w="sm"/>
            <a:tailEnd type="none" len="sm" w="sm"/>
          </a:ln>
        </p:spPr>
      </p:sp>
      <p:grpSp>
        <p:nvGrpSpPr>
          <p:cNvPr name="Group 6" id="6"/>
          <p:cNvGrpSpPr/>
          <p:nvPr/>
        </p:nvGrpSpPr>
        <p:grpSpPr>
          <a:xfrm rot="0">
            <a:off x="1028700" y="9625675"/>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F9F1"/>
            </a:solidFill>
          </p:spPr>
        </p:sp>
      </p:grpSp>
      <p:grpSp>
        <p:nvGrpSpPr>
          <p:cNvPr name="Group 8" id="8"/>
          <p:cNvGrpSpPr/>
          <p:nvPr/>
        </p:nvGrpSpPr>
        <p:grpSpPr>
          <a:xfrm rot="0">
            <a:off x="4891556" y="9625675"/>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0">
            <a:off x="9605817" y="9616150"/>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F9F1"/>
            </a:solidFill>
          </p:spPr>
        </p:sp>
      </p:grpSp>
      <p:sp>
        <p:nvSpPr>
          <p:cNvPr name="AutoShape 12" id="12"/>
          <p:cNvSpPr/>
          <p:nvPr/>
        </p:nvSpPr>
        <p:spPr>
          <a:xfrm flipV="true">
            <a:off x="5072531" y="8009089"/>
            <a:ext cx="1026778" cy="1249211"/>
          </a:xfrm>
          <a:prstGeom prst="line">
            <a:avLst/>
          </a:prstGeom>
          <a:ln cap="flat" w="38100">
            <a:solidFill>
              <a:srgbClr val="FFFFFF"/>
            </a:solidFill>
            <a:prstDash val="solid"/>
            <a:headEnd type="none" len="sm" w="sm"/>
            <a:tailEnd type="triangle" len="med" w="lg"/>
          </a:ln>
        </p:spPr>
      </p:sp>
      <p:sp>
        <p:nvSpPr>
          <p:cNvPr name="AutoShape 13" id="13"/>
          <p:cNvSpPr/>
          <p:nvPr/>
        </p:nvSpPr>
        <p:spPr>
          <a:xfrm flipV="true">
            <a:off x="10440252" y="8645355"/>
            <a:ext cx="3376943" cy="794977"/>
          </a:xfrm>
          <a:prstGeom prst="line">
            <a:avLst/>
          </a:prstGeom>
          <a:ln cap="flat" w="38100">
            <a:solidFill>
              <a:srgbClr val="FFFFFF"/>
            </a:solidFill>
            <a:prstDash val="solid"/>
            <a:headEnd type="none" len="sm" w="sm"/>
            <a:tailEnd type="triangle" len="med" w="lg"/>
          </a:ln>
        </p:spPr>
      </p:sp>
      <p:sp>
        <p:nvSpPr>
          <p:cNvPr name="Freeform 14" id="14"/>
          <p:cNvSpPr/>
          <p:nvPr/>
        </p:nvSpPr>
        <p:spPr>
          <a:xfrm flipH="false" flipV="false" rot="0">
            <a:off x="16258011" y="-651336"/>
            <a:ext cx="2516061" cy="2519927"/>
          </a:xfrm>
          <a:custGeom>
            <a:avLst/>
            <a:gdLst/>
            <a:ahLst/>
            <a:cxnLst/>
            <a:rect r="r" b="b" t="t" l="l"/>
            <a:pathLst>
              <a:path h="2519927" w="2516061">
                <a:moveTo>
                  <a:pt x="0" y="0"/>
                </a:moveTo>
                <a:lnTo>
                  <a:pt x="2516060" y="0"/>
                </a:lnTo>
                <a:lnTo>
                  <a:pt x="2516060" y="2519927"/>
                </a:lnTo>
                <a:lnTo>
                  <a:pt x="0" y="2519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648261" y="232606"/>
            <a:ext cx="2430279" cy="1080953"/>
          </a:xfrm>
          <a:custGeom>
            <a:avLst/>
            <a:gdLst/>
            <a:ahLst/>
            <a:cxnLst/>
            <a:rect r="r" b="b" t="t" l="l"/>
            <a:pathLst>
              <a:path h="1080953" w="2430279">
                <a:moveTo>
                  <a:pt x="0" y="0"/>
                </a:moveTo>
                <a:lnTo>
                  <a:pt x="2430280" y="0"/>
                </a:lnTo>
                <a:lnTo>
                  <a:pt x="2430280" y="1080952"/>
                </a:lnTo>
                <a:lnTo>
                  <a:pt x="0" y="1080952"/>
                </a:lnTo>
                <a:lnTo>
                  <a:pt x="0" y="0"/>
                </a:lnTo>
                <a:close/>
              </a:path>
            </a:pathLst>
          </a:custGeom>
          <a:blipFill>
            <a:blip r:embed="rId9"/>
            <a:stretch>
              <a:fillRect l="0" t="0" r="0" b="0"/>
            </a:stretch>
          </a:blipFill>
        </p:spPr>
      </p:sp>
      <p:sp>
        <p:nvSpPr>
          <p:cNvPr name="TextBox 16" id="16"/>
          <p:cNvSpPr txBox="true"/>
          <p:nvPr/>
        </p:nvSpPr>
        <p:spPr>
          <a:xfrm rot="0">
            <a:off x="4310079" y="1623495"/>
            <a:ext cx="6692796" cy="6095251"/>
          </a:xfrm>
          <a:prstGeom prst="rect">
            <a:avLst/>
          </a:prstGeom>
        </p:spPr>
        <p:txBody>
          <a:bodyPr anchor="t" rtlCol="false" tIns="0" lIns="0" bIns="0" rIns="0">
            <a:spAutoFit/>
          </a:bodyPr>
          <a:lstStyle/>
          <a:p>
            <a:pPr algn="l">
              <a:lnSpc>
                <a:spcPts val="3015"/>
              </a:lnSpc>
            </a:pPr>
            <a:r>
              <a:rPr lang="en-US" b="true" sz="1945">
                <a:solidFill>
                  <a:srgbClr val="FFFFFF"/>
                </a:solidFill>
                <a:latin typeface="Poppins Bold"/>
                <a:ea typeface="Poppins Bold"/>
                <a:cs typeface="Poppins Bold"/>
                <a:sym typeface="Poppins Bold"/>
              </a:rPr>
              <a:t>1. Farmer Chatbot (n8n + Flutter)</a:t>
            </a:r>
          </a:p>
          <a:p>
            <a:pPr algn="l">
              <a:lnSpc>
                <a:spcPts val="3015"/>
              </a:lnSpc>
            </a:pPr>
            <a:r>
              <a:rPr lang="en-US" sz="1945">
                <a:solidFill>
                  <a:srgbClr val="FFFFFF"/>
                </a:solidFill>
                <a:latin typeface="Poppins"/>
                <a:ea typeface="Poppins"/>
                <a:cs typeface="Poppins"/>
                <a:sym typeface="Poppins"/>
              </a:rPr>
              <a:t>Live demo: farmer asks “Should I irrigate wheat today in Varanasi?”</a:t>
            </a:r>
          </a:p>
          <a:p>
            <a:pPr algn="l">
              <a:lnSpc>
                <a:spcPts val="3015"/>
              </a:lnSpc>
            </a:pPr>
            <a:r>
              <a:rPr lang="en-US" sz="1945">
                <a:solidFill>
                  <a:srgbClr val="FFFFFF"/>
                </a:solidFill>
                <a:latin typeface="Poppins"/>
                <a:ea typeface="Poppins"/>
                <a:cs typeface="Poppins"/>
                <a:sym typeface="Poppins"/>
              </a:rPr>
              <a:t>Chatbot responds with rainfall + groundwater trend + irrigation tip.</a:t>
            </a:r>
          </a:p>
          <a:p>
            <a:pPr algn="l">
              <a:lnSpc>
                <a:spcPts val="3015"/>
              </a:lnSpc>
            </a:pPr>
          </a:p>
          <a:p>
            <a:pPr algn="l">
              <a:lnSpc>
                <a:spcPts val="3015"/>
              </a:lnSpc>
            </a:pPr>
            <a:r>
              <a:rPr lang="en-US" b="true" sz="1945">
                <a:solidFill>
                  <a:srgbClr val="FFFFFF"/>
                </a:solidFill>
                <a:latin typeface="Poppins Bold"/>
                <a:ea typeface="Poppins Bold"/>
                <a:cs typeface="Poppins Bold"/>
                <a:sym typeface="Poppins Bold"/>
              </a:rPr>
              <a:t>2. Real-time Data Simulation And ML Model Formation and Refining</a:t>
            </a:r>
          </a:p>
          <a:p>
            <a:pPr algn="l">
              <a:lnSpc>
                <a:spcPts val="3015"/>
              </a:lnSpc>
            </a:pPr>
            <a:r>
              <a:rPr lang="en-US" sz="1945">
                <a:solidFill>
                  <a:srgbClr val="FFFFFF"/>
                </a:solidFill>
                <a:latin typeface="Poppins"/>
                <a:ea typeface="Poppins"/>
                <a:cs typeface="Poppins"/>
                <a:sym typeface="Poppins"/>
              </a:rPr>
              <a:t>Dashboard auto-updates with groundwater + rainfall (mock-streamed from WRIS/IMD historical data), Model get improved in Its Accuracy Part.</a:t>
            </a:r>
          </a:p>
          <a:p>
            <a:pPr algn="l">
              <a:lnSpc>
                <a:spcPts val="3015"/>
              </a:lnSpc>
            </a:pPr>
          </a:p>
          <a:p>
            <a:pPr algn="l">
              <a:lnSpc>
                <a:spcPts val="3015"/>
              </a:lnSpc>
            </a:pPr>
            <a:r>
              <a:rPr lang="en-US" b="true" sz="1945">
                <a:solidFill>
                  <a:srgbClr val="FFFFFF"/>
                </a:solidFill>
                <a:latin typeface="Poppins Bold"/>
                <a:ea typeface="Poppins Bold"/>
                <a:cs typeface="Poppins Bold"/>
                <a:sym typeface="Poppins Bold"/>
              </a:rPr>
              <a:t>3. Policy Dashboard (Predictive Mock)</a:t>
            </a:r>
          </a:p>
          <a:p>
            <a:pPr algn="l">
              <a:lnSpc>
                <a:spcPts val="3015"/>
              </a:lnSpc>
            </a:pPr>
            <a:r>
              <a:rPr lang="en-US" sz="1945">
                <a:solidFill>
                  <a:srgbClr val="FFFFFF"/>
                </a:solidFill>
                <a:latin typeface="Poppins"/>
                <a:ea typeface="Poppins"/>
                <a:cs typeface="Poppins"/>
                <a:sym typeface="Poppins"/>
              </a:rPr>
              <a:t>Heatmap showing district water stress.</a:t>
            </a:r>
          </a:p>
          <a:p>
            <a:pPr algn="l">
              <a:lnSpc>
                <a:spcPts val="3015"/>
              </a:lnSpc>
            </a:pPr>
            <a:r>
              <a:rPr lang="en-US" sz="1945">
                <a:solidFill>
                  <a:srgbClr val="FFFFFF"/>
                </a:solidFill>
                <a:latin typeface="Poppins"/>
                <a:ea typeface="Poppins"/>
                <a:cs typeface="Poppins"/>
                <a:sym typeface="Poppins"/>
              </a:rPr>
              <a:t>Prototype curve projecting groundwater depletion/recharge next 6 months.</a:t>
            </a:r>
          </a:p>
        </p:txBody>
      </p:sp>
      <p:sp>
        <p:nvSpPr>
          <p:cNvPr name="AutoShape 17" id="17"/>
          <p:cNvSpPr/>
          <p:nvPr/>
        </p:nvSpPr>
        <p:spPr>
          <a:xfrm flipH="true">
            <a:off x="7029743" y="753388"/>
            <a:ext cx="1415796" cy="669358"/>
          </a:xfrm>
          <a:prstGeom prst="line">
            <a:avLst/>
          </a:prstGeom>
          <a:ln cap="flat" w="38100">
            <a:solidFill>
              <a:srgbClr val="FFFFFF"/>
            </a:solidFill>
            <a:prstDash val="solid"/>
            <a:headEnd type="none" len="sm" w="sm"/>
            <a:tailEnd type="triangle" len="med" w="lg"/>
          </a:ln>
        </p:spPr>
      </p:sp>
      <p:grpSp>
        <p:nvGrpSpPr>
          <p:cNvPr name="Group 18" id="18"/>
          <p:cNvGrpSpPr/>
          <p:nvPr/>
        </p:nvGrpSpPr>
        <p:grpSpPr>
          <a:xfrm rot="0">
            <a:off x="4049011" y="1627883"/>
            <a:ext cx="7095795" cy="6196582"/>
            <a:chOff x="0" y="0"/>
            <a:chExt cx="1868851" cy="1632022"/>
          </a:xfrm>
        </p:grpSpPr>
        <p:sp>
          <p:nvSpPr>
            <p:cNvPr name="Freeform 19" id="19"/>
            <p:cNvSpPr/>
            <p:nvPr/>
          </p:nvSpPr>
          <p:spPr>
            <a:xfrm flipH="false" flipV="false" rot="0">
              <a:off x="0" y="0"/>
              <a:ext cx="1868851" cy="1632022"/>
            </a:xfrm>
            <a:custGeom>
              <a:avLst/>
              <a:gdLst/>
              <a:ahLst/>
              <a:cxnLst/>
              <a:rect r="r" b="b" t="t" l="l"/>
              <a:pathLst>
                <a:path h="1632022" w="1868851">
                  <a:moveTo>
                    <a:pt x="18548" y="0"/>
                  </a:moveTo>
                  <a:lnTo>
                    <a:pt x="1850304" y="0"/>
                  </a:lnTo>
                  <a:cubicBezTo>
                    <a:pt x="1855223" y="0"/>
                    <a:pt x="1859940" y="1954"/>
                    <a:pt x="1863419" y="5433"/>
                  </a:cubicBezTo>
                  <a:cubicBezTo>
                    <a:pt x="1866897" y="8911"/>
                    <a:pt x="1868851" y="13629"/>
                    <a:pt x="1868851" y="18548"/>
                  </a:cubicBezTo>
                  <a:lnTo>
                    <a:pt x="1868851" y="1613474"/>
                  </a:lnTo>
                  <a:cubicBezTo>
                    <a:pt x="1868851" y="1623717"/>
                    <a:pt x="1860547" y="1632022"/>
                    <a:pt x="1850304" y="1632022"/>
                  </a:cubicBezTo>
                  <a:lnTo>
                    <a:pt x="18548" y="1632022"/>
                  </a:lnTo>
                  <a:cubicBezTo>
                    <a:pt x="8304" y="1632022"/>
                    <a:pt x="0" y="1623717"/>
                    <a:pt x="0" y="1613474"/>
                  </a:cubicBezTo>
                  <a:lnTo>
                    <a:pt x="0" y="18548"/>
                  </a:lnTo>
                  <a:cubicBezTo>
                    <a:pt x="0" y="8304"/>
                    <a:pt x="8304" y="0"/>
                    <a:pt x="18548" y="0"/>
                  </a:cubicBezTo>
                  <a:close/>
                </a:path>
              </a:pathLst>
            </a:custGeom>
            <a:solidFill>
              <a:srgbClr val="000000">
                <a:alpha val="0"/>
              </a:srgbClr>
            </a:solidFill>
            <a:ln w="38100" cap="sq">
              <a:solidFill>
                <a:srgbClr val="FBF9F1"/>
              </a:solidFill>
              <a:prstDash val="solid"/>
              <a:miter/>
            </a:ln>
          </p:spPr>
        </p:sp>
        <p:sp>
          <p:nvSpPr>
            <p:cNvPr name="TextBox 20" id="20"/>
            <p:cNvSpPr txBox="true"/>
            <p:nvPr/>
          </p:nvSpPr>
          <p:spPr>
            <a:xfrm>
              <a:off x="0" y="-57150"/>
              <a:ext cx="1868851" cy="1689172"/>
            </a:xfrm>
            <a:prstGeom prst="rect">
              <a:avLst/>
            </a:prstGeom>
          </p:spPr>
          <p:txBody>
            <a:bodyPr anchor="ctr" rtlCol="false" tIns="50800" lIns="50800" bIns="50800" rIns="50800"/>
            <a:lstStyle/>
            <a:p>
              <a:pPr algn="ctr">
                <a:lnSpc>
                  <a:spcPts val="2940"/>
                </a:lnSpc>
              </a:pPr>
            </a:p>
          </p:txBody>
        </p:sp>
      </p:grpSp>
      <p:sp>
        <p:nvSpPr>
          <p:cNvPr name="AutoShape 21" id="21"/>
          <p:cNvSpPr/>
          <p:nvPr/>
        </p:nvSpPr>
        <p:spPr>
          <a:xfrm>
            <a:off x="11281263" y="566479"/>
            <a:ext cx="2819810" cy="816769"/>
          </a:xfrm>
          <a:prstGeom prst="line">
            <a:avLst/>
          </a:prstGeom>
          <a:ln cap="flat" w="38100">
            <a:solidFill>
              <a:srgbClr val="FFFFFF"/>
            </a:solidFill>
            <a:prstDash val="solid"/>
            <a:headEnd type="none" len="sm" w="sm"/>
            <a:tailEnd type="triangle" len="med" w="lg"/>
          </a:ln>
        </p:spPr>
      </p:sp>
      <p:sp>
        <p:nvSpPr>
          <p:cNvPr name="Freeform 22" id="22"/>
          <p:cNvSpPr/>
          <p:nvPr/>
        </p:nvSpPr>
        <p:spPr>
          <a:xfrm flipH="false" flipV="false" rot="0">
            <a:off x="16779511" y="9347545"/>
            <a:ext cx="936495" cy="752620"/>
          </a:xfrm>
          <a:custGeom>
            <a:avLst/>
            <a:gdLst/>
            <a:ahLst/>
            <a:cxnLst/>
            <a:rect r="r" b="b" t="t" l="l"/>
            <a:pathLst>
              <a:path h="752620" w="936495">
                <a:moveTo>
                  <a:pt x="0" y="0"/>
                </a:moveTo>
                <a:lnTo>
                  <a:pt x="936496" y="0"/>
                </a:lnTo>
                <a:lnTo>
                  <a:pt x="936496" y="752620"/>
                </a:lnTo>
                <a:lnTo>
                  <a:pt x="0" y="7526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600883" y="9078306"/>
            <a:ext cx="1374949" cy="481329"/>
          </a:xfrm>
          <a:prstGeom prst="rect">
            <a:avLst/>
          </a:prstGeom>
        </p:spPr>
        <p:txBody>
          <a:bodyPr anchor="t" rtlCol="false" tIns="0" lIns="0" bIns="0" rIns="0">
            <a:spAutoFit/>
          </a:bodyPr>
          <a:lstStyle/>
          <a:p>
            <a:pPr algn="ctr">
              <a:lnSpc>
                <a:spcPts val="3920"/>
              </a:lnSpc>
            </a:pPr>
            <a:r>
              <a:rPr lang="en-US" sz="2800" b="true">
                <a:solidFill>
                  <a:srgbClr val="FFF78A"/>
                </a:solidFill>
                <a:latin typeface="Canva Sans Bold"/>
                <a:ea typeface="Canva Sans Bold"/>
                <a:cs typeface="Canva Sans Bold"/>
                <a:sym typeface="Canva Sans Bold"/>
              </a:rPr>
              <a:t>Phase 0</a:t>
            </a:r>
          </a:p>
        </p:txBody>
      </p:sp>
      <p:sp>
        <p:nvSpPr>
          <p:cNvPr name="TextBox 24" id="24"/>
          <p:cNvSpPr txBox="true"/>
          <p:nvPr/>
        </p:nvSpPr>
        <p:spPr>
          <a:xfrm rot="0">
            <a:off x="4396405" y="9078306"/>
            <a:ext cx="1314152" cy="481329"/>
          </a:xfrm>
          <a:prstGeom prst="rect">
            <a:avLst/>
          </a:prstGeom>
        </p:spPr>
        <p:txBody>
          <a:bodyPr anchor="t" rtlCol="false" tIns="0" lIns="0" bIns="0" rIns="0">
            <a:spAutoFit/>
          </a:bodyPr>
          <a:lstStyle/>
          <a:p>
            <a:pPr algn="ctr">
              <a:lnSpc>
                <a:spcPts val="3920"/>
              </a:lnSpc>
            </a:pPr>
            <a:r>
              <a:rPr lang="en-US" sz="2800" b="true">
                <a:solidFill>
                  <a:srgbClr val="FFF78A"/>
                </a:solidFill>
                <a:latin typeface="Canva Sans Bold"/>
                <a:ea typeface="Canva Sans Bold"/>
                <a:cs typeface="Canva Sans Bold"/>
                <a:sym typeface="Canva Sans Bold"/>
              </a:rPr>
              <a:t>Phase 1</a:t>
            </a:r>
          </a:p>
        </p:txBody>
      </p:sp>
      <p:sp>
        <p:nvSpPr>
          <p:cNvPr name="TextBox 25" id="25"/>
          <p:cNvSpPr txBox="true"/>
          <p:nvPr/>
        </p:nvSpPr>
        <p:spPr>
          <a:xfrm rot="0">
            <a:off x="8943346" y="9068781"/>
            <a:ext cx="1324942" cy="481329"/>
          </a:xfrm>
          <a:prstGeom prst="rect">
            <a:avLst/>
          </a:prstGeom>
        </p:spPr>
        <p:txBody>
          <a:bodyPr anchor="t" rtlCol="false" tIns="0" lIns="0" bIns="0" rIns="0">
            <a:spAutoFit/>
          </a:bodyPr>
          <a:lstStyle/>
          <a:p>
            <a:pPr algn="ctr">
              <a:lnSpc>
                <a:spcPts val="3920"/>
              </a:lnSpc>
            </a:pPr>
            <a:r>
              <a:rPr lang="en-US" sz="2800" b="true">
                <a:solidFill>
                  <a:srgbClr val="FFF78A"/>
                </a:solidFill>
                <a:latin typeface="Canva Sans Bold"/>
                <a:ea typeface="Canva Sans Bold"/>
                <a:cs typeface="Canva Sans Bold"/>
                <a:sym typeface="Canva Sans Bold"/>
              </a:rPr>
              <a:t>Phase 2</a:t>
            </a:r>
          </a:p>
        </p:txBody>
      </p:sp>
      <p:sp>
        <p:nvSpPr>
          <p:cNvPr name="TextBox 26" id="26"/>
          <p:cNvSpPr txBox="true"/>
          <p:nvPr/>
        </p:nvSpPr>
        <p:spPr>
          <a:xfrm rot="0">
            <a:off x="11544857" y="1582956"/>
            <a:ext cx="6415483" cy="6834410"/>
          </a:xfrm>
          <a:prstGeom prst="rect">
            <a:avLst/>
          </a:prstGeom>
        </p:spPr>
        <p:txBody>
          <a:bodyPr anchor="t" rtlCol="false" tIns="0" lIns="0" bIns="0" rIns="0">
            <a:spAutoFit/>
          </a:bodyPr>
          <a:lstStyle/>
          <a:p>
            <a:pPr algn="l">
              <a:lnSpc>
                <a:spcPts val="2843"/>
              </a:lnSpc>
              <a:spcBef>
                <a:spcPct val="0"/>
              </a:spcBef>
            </a:pPr>
          </a:p>
          <a:p>
            <a:pPr algn="l">
              <a:lnSpc>
                <a:spcPts val="2843"/>
              </a:lnSpc>
              <a:spcBef>
                <a:spcPct val="0"/>
              </a:spcBef>
            </a:pPr>
            <a:r>
              <a:rPr lang="en-US" b="true" sz="2031">
                <a:solidFill>
                  <a:srgbClr val="FFFFFF"/>
                </a:solidFill>
                <a:latin typeface="Poppins Bold"/>
                <a:ea typeface="Poppins Bold"/>
                <a:cs typeface="Poppins Bold"/>
                <a:sym typeface="Poppins Bold"/>
              </a:rPr>
              <a:t>Next 3–6 Months</a:t>
            </a:r>
          </a:p>
          <a:p>
            <a:pPr algn="l" marL="438532" indent="-219266" lvl="1">
              <a:lnSpc>
                <a:spcPts val="2843"/>
              </a:lnSpc>
              <a:buFont typeface="Arial"/>
              <a:buChar char="•"/>
            </a:pPr>
            <a:r>
              <a:rPr lang="en-US" sz="2031">
                <a:solidFill>
                  <a:srgbClr val="FFFFFF"/>
                </a:solidFill>
                <a:latin typeface="Poppins"/>
                <a:ea typeface="Poppins"/>
                <a:cs typeface="Poppins"/>
                <a:sym typeface="Poppins"/>
              </a:rPr>
              <a:t>Integrate real datasets (WRIS, IMD, CGWB water quality).</a:t>
            </a:r>
          </a:p>
          <a:p>
            <a:pPr algn="l" marL="438532" indent="-219266" lvl="1">
              <a:lnSpc>
                <a:spcPts val="2843"/>
              </a:lnSpc>
              <a:buFont typeface="Arial"/>
              <a:buChar char="•"/>
            </a:pPr>
            <a:r>
              <a:rPr lang="en-US" sz="2031">
                <a:solidFill>
                  <a:srgbClr val="FFFFFF"/>
                </a:solidFill>
                <a:latin typeface="Poppins"/>
                <a:ea typeface="Poppins"/>
                <a:cs typeface="Poppins"/>
                <a:sym typeface="Poppins"/>
              </a:rPr>
              <a:t>District-level pilot with farmers (via Krishi Vigyan Kendras &amp; FPOs).</a:t>
            </a:r>
          </a:p>
          <a:p>
            <a:pPr algn="l" marL="438532" indent="-219266" lvl="1">
              <a:lnSpc>
                <a:spcPts val="2843"/>
              </a:lnSpc>
              <a:buFont typeface="Arial"/>
              <a:buChar char="•"/>
            </a:pPr>
            <a:r>
              <a:rPr lang="en-US" sz="2031">
                <a:solidFill>
                  <a:srgbClr val="FFFFFF"/>
                </a:solidFill>
                <a:latin typeface="Poppins"/>
                <a:ea typeface="Poppins"/>
                <a:cs typeface="Poppins"/>
                <a:sym typeface="Poppins"/>
              </a:rPr>
              <a:t>Refine ML models for groundwater depletion &amp; recharge predictions.</a:t>
            </a:r>
          </a:p>
          <a:p>
            <a:pPr algn="l" marL="438532" indent="-219266" lvl="1">
              <a:lnSpc>
                <a:spcPts val="2843"/>
              </a:lnSpc>
              <a:buFont typeface="Arial"/>
              <a:buChar char="•"/>
            </a:pPr>
            <a:r>
              <a:rPr lang="en-US" sz="2031">
                <a:solidFill>
                  <a:srgbClr val="FFFFFF"/>
                </a:solidFill>
                <a:latin typeface="Poppins"/>
                <a:ea typeface="Poppins"/>
                <a:cs typeface="Poppins"/>
                <a:sym typeface="Poppins"/>
              </a:rPr>
              <a:t>Partnerships with state water boards for early adoption.</a:t>
            </a:r>
          </a:p>
          <a:p>
            <a:pPr algn="l">
              <a:lnSpc>
                <a:spcPts val="2843"/>
              </a:lnSpc>
              <a:spcBef>
                <a:spcPct val="0"/>
              </a:spcBef>
            </a:pPr>
          </a:p>
          <a:p>
            <a:pPr algn="l">
              <a:lnSpc>
                <a:spcPts val="2843"/>
              </a:lnSpc>
              <a:spcBef>
                <a:spcPct val="0"/>
              </a:spcBef>
            </a:pPr>
            <a:r>
              <a:rPr lang="en-US" b="true" sz="2031">
                <a:solidFill>
                  <a:srgbClr val="FFFFFF"/>
                </a:solidFill>
                <a:latin typeface="Poppins Bold"/>
                <a:ea typeface="Poppins Bold"/>
                <a:cs typeface="Poppins Bold"/>
                <a:sym typeface="Poppins Bold"/>
              </a:rPr>
              <a:t>Scalability (6–18 Months)</a:t>
            </a:r>
          </a:p>
          <a:p>
            <a:pPr algn="l" marL="438532" indent="-219266" lvl="1">
              <a:lnSpc>
                <a:spcPts val="2843"/>
              </a:lnSpc>
              <a:buFont typeface="Arial"/>
              <a:buChar char="•"/>
            </a:pPr>
            <a:r>
              <a:rPr lang="en-US" b="true" sz="2031">
                <a:solidFill>
                  <a:srgbClr val="FFFFFF"/>
                </a:solidFill>
                <a:latin typeface="Poppins Bold"/>
                <a:ea typeface="Poppins Bold"/>
                <a:cs typeface="Poppins Bold"/>
                <a:sym typeface="Poppins Bold"/>
              </a:rPr>
              <a:t> </a:t>
            </a:r>
            <a:r>
              <a:rPr lang="en-US" sz="2031">
                <a:solidFill>
                  <a:srgbClr val="FFFFFF"/>
                </a:solidFill>
                <a:latin typeface="Poppins"/>
                <a:ea typeface="Poppins"/>
                <a:cs typeface="Poppins"/>
                <a:sym typeface="Poppins"/>
              </a:rPr>
              <a:t>Multi-district pilots across high-stress states (UP, Punjab, Rajasthan).</a:t>
            </a:r>
          </a:p>
          <a:p>
            <a:pPr algn="l" marL="438532" indent="-219266" lvl="1">
              <a:lnSpc>
                <a:spcPts val="2843"/>
              </a:lnSpc>
              <a:buFont typeface="Arial"/>
              <a:buChar char="•"/>
            </a:pPr>
            <a:r>
              <a:rPr lang="en-US" sz="2031">
                <a:solidFill>
                  <a:srgbClr val="FFFFFF"/>
                </a:solidFill>
                <a:latin typeface="Poppins"/>
                <a:ea typeface="Poppins"/>
                <a:cs typeface="Poppins"/>
                <a:sym typeface="Poppins"/>
              </a:rPr>
              <a:t> National rollout aligned with Atal Bhujal Yojana &amp; Jal Jeevan Mission.</a:t>
            </a:r>
          </a:p>
          <a:p>
            <a:pPr algn="l" marL="438532" indent="-219266" lvl="1">
              <a:lnSpc>
                <a:spcPts val="2843"/>
              </a:lnSpc>
              <a:buFont typeface="Arial"/>
              <a:buChar char="•"/>
            </a:pPr>
            <a:r>
              <a:rPr lang="en-US" sz="2031">
                <a:solidFill>
                  <a:srgbClr val="FFFFFF"/>
                </a:solidFill>
                <a:latin typeface="Poppins"/>
                <a:ea typeface="Poppins"/>
                <a:cs typeface="Poppins"/>
                <a:sym typeface="Poppins"/>
              </a:rPr>
              <a:t> Future upgrades: IoT sensors, satellite data, climate anomaly alerts, multilingual farmer support.</a:t>
            </a:r>
          </a:p>
        </p:txBody>
      </p:sp>
      <p:sp>
        <p:nvSpPr>
          <p:cNvPr name="TextBox 27" id="27"/>
          <p:cNvSpPr txBox="true"/>
          <p:nvPr/>
        </p:nvSpPr>
        <p:spPr>
          <a:xfrm rot="0">
            <a:off x="12322800" y="1278473"/>
            <a:ext cx="3556546" cy="618491"/>
          </a:xfrm>
          <a:prstGeom prst="rect">
            <a:avLst/>
          </a:prstGeom>
        </p:spPr>
        <p:txBody>
          <a:bodyPr anchor="t" rtlCol="false" tIns="0" lIns="0" bIns="0" rIns="0">
            <a:spAutoFit/>
          </a:bodyPr>
          <a:lstStyle/>
          <a:p>
            <a:pPr algn="ctr">
              <a:lnSpc>
                <a:spcPts val="4759"/>
              </a:lnSpc>
              <a:spcBef>
                <a:spcPct val="0"/>
              </a:spcBef>
            </a:pPr>
            <a:r>
              <a:rPr lang="en-US" b="true" sz="3399">
                <a:solidFill>
                  <a:srgbClr val="E55B2D"/>
                </a:solidFill>
                <a:latin typeface="Poppins Bold"/>
                <a:ea typeface="Poppins Bold"/>
                <a:cs typeface="Poppins Bold"/>
                <a:sym typeface="Poppins Bold"/>
              </a:rPr>
              <a:t>IDEA TO MARKET</a:t>
            </a:r>
          </a:p>
        </p:txBody>
      </p:sp>
      <p:sp>
        <p:nvSpPr>
          <p:cNvPr name="TextBox 28" id="28"/>
          <p:cNvSpPr txBox="true"/>
          <p:nvPr/>
        </p:nvSpPr>
        <p:spPr>
          <a:xfrm rot="0">
            <a:off x="14101073" y="8930427"/>
            <a:ext cx="2826469" cy="509905"/>
          </a:xfrm>
          <a:prstGeom prst="rect">
            <a:avLst/>
          </a:prstGeom>
        </p:spPr>
        <p:txBody>
          <a:bodyPr anchor="t" rtlCol="false" tIns="0" lIns="0" bIns="0" rIns="0">
            <a:spAutoFit/>
          </a:bodyPr>
          <a:lstStyle/>
          <a:p>
            <a:pPr algn="ctr">
              <a:lnSpc>
                <a:spcPts val="3919"/>
              </a:lnSpc>
              <a:spcBef>
                <a:spcPct val="0"/>
              </a:spcBef>
            </a:pPr>
            <a:r>
              <a:rPr lang="en-US" b="true" sz="2799" u="sng">
                <a:solidFill>
                  <a:srgbClr val="FFFFFF"/>
                </a:solidFill>
                <a:latin typeface="Poppins Bold"/>
                <a:ea typeface="Poppins Bold"/>
                <a:cs typeface="Poppins Bold"/>
                <a:sym typeface="Poppins Bold"/>
                <a:hlinkClick r:id="rId12" tooltip="https://docs.google.com/document/d/1z9mzExvBjvTfY-aJ0Wdi5NReFRSRxGI8vSQfhupYBlY/edit?tab=t.0"/>
              </a:rPr>
              <a:t>Business Model</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9751" y="-2491492"/>
            <a:ext cx="8241621" cy="5954571"/>
          </a:xfrm>
          <a:custGeom>
            <a:avLst/>
            <a:gdLst/>
            <a:ahLst/>
            <a:cxnLst/>
            <a:rect r="r" b="b" t="t" l="l"/>
            <a:pathLst>
              <a:path h="5954571" w="8241621">
                <a:moveTo>
                  <a:pt x="0" y="0"/>
                </a:moveTo>
                <a:lnTo>
                  <a:pt x="8241620" y="0"/>
                </a:lnTo>
                <a:lnTo>
                  <a:pt x="8241620" y="5954571"/>
                </a:lnTo>
                <a:lnTo>
                  <a:pt x="0" y="5954571"/>
                </a:lnTo>
                <a:lnTo>
                  <a:pt x="0" y="0"/>
                </a:lnTo>
                <a:close/>
              </a:path>
            </a:pathLst>
          </a:custGeom>
          <a:blipFill>
            <a:blip r:embed="rId2"/>
            <a:stretch>
              <a:fillRect l="0" t="0" r="0" b="0"/>
            </a:stretch>
          </a:blipFill>
        </p:spPr>
      </p:sp>
      <p:sp>
        <p:nvSpPr>
          <p:cNvPr name="TextBox 3" id="3"/>
          <p:cNvSpPr txBox="true"/>
          <p:nvPr/>
        </p:nvSpPr>
        <p:spPr>
          <a:xfrm rot="0">
            <a:off x="205534" y="192058"/>
            <a:ext cx="9174376" cy="2209800"/>
          </a:xfrm>
          <a:prstGeom prst="rect">
            <a:avLst/>
          </a:prstGeom>
        </p:spPr>
        <p:txBody>
          <a:bodyPr anchor="t" rtlCol="false" tIns="0" lIns="0" bIns="0" rIns="0">
            <a:spAutoFit/>
          </a:bodyPr>
          <a:lstStyle/>
          <a:p>
            <a:pPr algn="l">
              <a:lnSpc>
                <a:spcPts val="8448"/>
              </a:lnSpc>
            </a:pPr>
            <a:r>
              <a:rPr lang="en-US" sz="7040" b="true">
                <a:solidFill>
                  <a:srgbClr val="FFF78A"/>
                </a:solidFill>
                <a:latin typeface="Poppins Bold"/>
                <a:ea typeface="Poppins Bold"/>
                <a:cs typeface="Poppins Bold"/>
                <a:sym typeface="Poppins Bold"/>
              </a:rPr>
              <a:t>Challanges &amp;</a:t>
            </a:r>
          </a:p>
          <a:p>
            <a:pPr algn="l">
              <a:lnSpc>
                <a:spcPts val="8448"/>
              </a:lnSpc>
            </a:pPr>
            <a:r>
              <a:rPr lang="en-US" sz="7040" b="true">
                <a:solidFill>
                  <a:srgbClr val="00B5F8"/>
                </a:solidFill>
                <a:latin typeface="Poppins Bold"/>
                <a:ea typeface="Poppins Bold"/>
                <a:cs typeface="Poppins Bold"/>
                <a:sym typeface="Poppins Bold"/>
              </a:rPr>
              <a:t>Risk Management</a:t>
            </a:r>
          </a:p>
        </p:txBody>
      </p:sp>
      <p:grpSp>
        <p:nvGrpSpPr>
          <p:cNvPr name="Group 4" id="4"/>
          <p:cNvGrpSpPr/>
          <p:nvPr/>
        </p:nvGrpSpPr>
        <p:grpSpPr>
          <a:xfrm rot="0">
            <a:off x="571875" y="3252748"/>
            <a:ext cx="4807412" cy="2366041"/>
            <a:chOff x="0" y="0"/>
            <a:chExt cx="1266150" cy="623155"/>
          </a:xfrm>
        </p:grpSpPr>
        <p:sp>
          <p:nvSpPr>
            <p:cNvPr name="Freeform 5" id="5"/>
            <p:cNvSpPr/>
            <p:nvPr/>
          </p:nvSpPr>
          <p:spPr>
            <a:xfrm flipH="false" flipV="false" rot="0">
              <a:off x="0" y="0"/>
              <a:ext cx="1266150" cy="623155"/>
            </a:xfrm>
            <a:custGeom>
              <a:avLst/>
              <a:gdLst/>
              <a:ahLst/>
              <a:cxnLst/>
              <a:rect r="r" b="b" t="t" l="l"/>
              <a:pathLst>
                <a:path h="623155" w="1266150">
                  <a:moveTo>
                    <a:pt x="27377" y="0"/>
                  </a:moveTo>
                  <a:lnTo>
                    <a:pt x="1238773" y="0"/>
                  </a:lnTo>
                  <a:cubicBezTo>
                    <a:pt x="1253893" y="0"/>
                    <a:pt x="1266150" y="12257"/>
                    <a:pt x="1266150" y="27377"/>
                  </a:cubicBezTo>
                  <a:lnTo>
                    <a:pt x="1266150" y="595778"/>
                  </a:lnTo>
                  <a:cubicBezTo>
                    <a:pt x="1266150" y="603039"/>
                    <a:pt x="1263265" y="610002"/>
                    <a:pt x="1258131" y="615136"/>
                  </a:cubicBezTo>
                  <a:cubicBezTo>
                    <a:pt x="1252997" y="620271"/>
                    <a:pt x="1246033" y="623155"/>
                    <a:pt x="1238773" y="623155"/>
                  </a:cubicBezTo>
                  <a:lnTo>
                    <a:pt x="27377" y="623155"/>
                  </a:lnTo>
                  <a:cubicBezTo>
                    <a:pt x="12257" y="623155"/>
                    <a:pt x="0" y="610898"/>
                    <a:pt x="0" y="595778"/>
                  </a:cubicBezTo>
                  <a:lnTo>
                    <a:pt x="0" y="27377"/>
                  </a:lnTo>
                  <a:cubicBezTo>
                    <a:pt x="0" y="12257"/>
                    <a:pt x="12257" y="0"/>
                    <a:pt x="27377" y="0"/>
                  </a:cubicBezTo>
                  <a:close/>
                </a:path>
              </a:pathLst>
            </a:custGeom>
            <a:solidFill>
              <a:srgbClr val="000000"/>
            </a:solidFill>
            <a:ln w="85725" cap="sq">
              <a:solidFill>
                <a:srgbClr val="FBF9F1"/>
              </a:solidFill>
              <a:prstDash val="solid"/>
              <a:miter/>
            </a:ln>
          </p:spPr>
        </p:sp>
        <p:sp>
          <p:nvSpPr>
            <p:cNvPr name="TextBox 6" id="6"/>
            <p:cNvSpPr txBox="true"/>
            <p:nvPr/>
          </p:nvSpPr>
          <p:spPr>
            <a:xfrm>
              <a:off x="0" y="-66675"/>
              <a:ext cx="1266150" cy="689830"/>
            </a:xfrm>
            <a:prstGeom prst="rect">
              <a:avLst/>
            </a:prstGeom>
          </p:spPr>
          <p:txBody>
            <a:bodyPr anchor="ctr" rtlCol="false" tIns="50800" lIns="50800" bIns="50800" rIns="50800"/>
            <a:lstStyle/>
            <a:p>
              <a:pPr algn="ctr">
                <a:lnSpc>
                  <a:spcPts val="3359"/>
                </a:lnSpc>
              </a:pPr>
            </a:p>
            <a:p>
              <a:pPr algn="ctr">
                <a:lnSpc>
                  <a:spcPts val="2940"/>
                </a:lnSpc>
              </a:pPr>
            </a:p>
            <a:p>
              <a:pPr algn="ctr">
                <a:lnSpc>
                  <a:spcPts val="2940"/>
                </a:lnSpc>
              </a:pPr>
            </a:p>
            <a:p>
              <a:pPr algn="ctr">
                <a:lnSpc>
                  <a:spcPts val="2940"/>
                </a:lnSpc>
              </a:pPr>
            </a:p>
            <a:p>
              <a:pPr algn="ctr">
                <a:lnSpc>
                  <a:spcPts val="2940"/>
                </a:lnSpc>
              </a:pPr>
            </a:p>
          </p:txBody>
        </p:sp>
      </p:grpSp>
      <p:sp>
        <p:nvSpPr>
          <p:cNvPr name="TextBox 7" id="7"/>
          <p:cNvSpPr txBox="true"/>
          <p:nvPr/>
        </p:nvSpPr>
        <p:spPr>
          <a:xfrm rot="0">
            <a:off x="301415" y="3333984"/>
            <a:ext cx="5296573" cy="1932813"/>
          </a:xfrm>
          <a:prstGeom prst="rect">
            <a:avLst/>
          </a:prstGeom>
        </p:spPr>
        <p:txBody>
          <a:bodyPr anchor="t" rtlCol="false" tIns="0" lIns="0" bIns="0" rIns="0">
            <a:spAutoFit/>
          </a:bodyPr>
          <a:lstStyle/>
          <a:p>
            <a:pPr algn="ctr">
              <a:lnSpc>
                <a:spcPts val="4099"/>
              </a:lnSpc>
            </a:pPr>
            <a:r>
              <a:rPr lang="en-US" b="true" sz="2499" u="sng">
                <a:solidFill>
                  <a:srgbClr val="FFF78A"/>
                </a:solidFill>
                <a:latin typeface="Poppins Bold"/>
                <a:ea typeface="Poppins Bold"/>
                <a:cs typeface="Poppins Bold"/>
                <a:sym typeface="Poppins Bold"/>
              </a:rPr>
              <a:t>Data Availability &amp; Quality</a:t>
            </a:r>
          </a:p>
          <a:p>
            <a:pPr algn="ctr">
              <a:lnSpc>
                <a:spcPts val="3772"/>
              </a:lnSpc>
            </a:pPr>
            <a:r>
              <a:rPr lang="en-US" b="true" sz="2300">
                <a:solidFill>
                  <a:srgbClr val="FFFFFF"/>
                </a:solidFill>
                <a:latin typeface="Poppins Bold"/>
                <a:ea typeface="Poppins Bold"/>
                <a:cs typeface="Poppins Bold"/>
                <a:sym typeface="Poppins Bold"/>
              </a:rPr>
              <a:t>Risk: Gaps in groundwater datasets, inconsistent field measurements</a:t>
            </a:r>
          </a:p>
        </p:txBody>
      </p:sp>
      <p:grpSp>
        <p:nvGrpSpPr>
          <p:cNvPr name="Group 8" id="8"/>
          <p:cNvGrpSpPr/>
          <p:nvPr/>
        </p:nvGrpSpPr>
        <p:grpSpPr>
          <a:xfrm rot="0">
            <a:off x="9326070" y="1701921"/>
            <a:ext cx="5554104" cy="2307929"/>
            <a:chOff x="0" y="0"/>
            <a:chExt cx="1462809" cy="607850"/>
          </a:xfrm>
        </p:grpSpPr>
        <p:sp>
          <p:nvSpPr>
            <p:cNvPr name="Freeform 9" id="9"/>
            <p:cNvSpPr/>
            <p:nvPr/>
          </p:nvSpPr>
          <p:spPr>
            <a:xfrm flipH="false" flipV="false" rot="0">
              <a:off x="0" y="0"/>
              <a:ext cx="1462809" cy="607850"/>
            </a:xfrm>
            <a:custGeom>
              <a:avLst/>
              <a:gdLst/>
              <a:ahLst/>
              <a:cxnLst/>
              <a:rect r="r" b="b" t="t" l="l"/>
              <a:pathLst>
                <a:path h="607850" w="1462809">
                  <a:moveTo>
                    <a:pt x="23696" y="0"/>
                  </a:moveTo>
                  <a:lnTo>
                    <a:pt x="1439113" y="0"/>
                  </a:lnTo>
                  <a:cubicBezTo>
                    <a:pt x="1445398" y="0"/>
                    <a:pt x="1451425" y="2497"/>
                    <a:pt x="1455869" y="6941"/>
                  </a:cubicBezTo>
                  <a:cubicBezTo>
                    <a:pt x="1460313" y="11384"/>
                    <a:pt x="1462809" y="17412"/>
                    <a:pt x="1462809" y="23696"/>
                  </a:cubicBezTo>
                  <a:lnTo>
                    <a:pt x="1462809" y="584153"/>
                  </a:lnTo>
                  <a:cubicBezTo>
                    <a:pt x="1462809" y="590438"/>
                    <a:pt x="1460313" y="596465"/>
                    <a:pt x="1455869" y="600909"/>
                  </a:cubicBezTo>
                  <a:cubicBezTo>
                    <a:pt x="1451425" y="605353"/>
                    <a:pt x="1445398" y="607850"/>
                    <a:pt x="1439113" y="607850"/>
                  </a:cubicBezTo>
                  <a:lnTo>
                    <a:pt x="23696" y="607850"/>
                  </a:lnTo>
                  <a:cubicBezTo>
                    <a:pt x="10609" y="607850"/>
                    <a:pt x="0" y="597240"/>
                    <a:pt x="0" y="584153"/>
                  </a:cubicBezTo>
                  <a:lnTo>
                    <a:pt x="0" y="23696"/>
                  </a:lnTo>
                  <a:cubicBezTo>
                    <a:pt x="0" y="17412"/>
                    <a:pt x="2497" y="11384"/>
                    <a:pt x="6941" y="6941"/>
                  </a:cubicBezTo>
                  <a:cubicBezTo>
                    <a:pt x="11384" y="2497"/>
                    <a:pt x="17412" y="0"/>
                    <a:pt x="23696" y="0"/>
                  </a:cubicBezTo>
                  <a:close/>
                </a:path>
              </a:pathLst>
            </a:custGeom>
            <a:solidFill>
              <a:srgbClr val="000000"/>
            </a:solidFill>
            <a:ln w="85725" cap="sq">
              <a:solidFill>
                <a:srgbClr val="FBF9F1"/>
              </a:solidFill>
              <a:prstDash val="solid"/>
              <a:miter/>
            </a:ln>
          </p:spPr>
        </p:sp>
        <p:sp>
          <p:nvSpPr>
            <p:cNvPr name="TextBox 10" id="10"/>
            <p:cNvSpPr txBox="true"/>
            <p:nvPr/>
          </p:nvSpPr>
          <p:spPr>
            <a:xfrm>
              <a:off x="0" y="-57150"/>
              <a:ext cx="1462809" cy="665000"/>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9598015" y="2031473"/>
            <a:ext cx="5086415" cy="1598930"/>
          </a:xfrm>
          <a:prstGeom prst="rect">
            <a:avLst/>
          </a:prstGeom>
        </p:spPr>
        <p:txBody>
          <a:bodyPr anchor="t" rtlCol="false" tIns="0" lIns="0" bIns="0" rIns="0">
            <a:spAutoFit/>
          </a:bodyPr>
          <a:lstStyle/>
          <a:p>
            <a:pPr algn="l">
              <a:lnSpc>
                <a:spcPts val="3220"/>
              </a:lnSpc>
              <a:spcBef>
                <a:spcPct val="0"/>
              </a:spcBef>
            </a:pPr>
            <a:r>
              <a:rPr lang="en-US" b="true" sz="2300">
                <a:solidFill>
                  <a:srgbClr val="00B5F8"/>
                </a:solidFill>
                <a:latin typeface="Poppins Bold"/>
                <a:ea typeface="Poppins Bold"/>
                <a:cs typeface="Poppins Bold"/>
                <a:sym typeface="Poppins Bold"/>
              </a:rPr>
              <a:t>Mitigation: </a:t>
            </a:r>
            <a:r>
              <a:rPr lang="en-US" b="true" sz="2300">
                <a:solidFill>
                  <a:srgbClr val="FFFFFF"/>
                </a:solidFill>
                <a:latin typeface="Poppins Bold"/>
                <a:ea typeface="Poppins Bold"/>
                <a:cs typeface="Poppins Bold"/>
                <a:sym typeface="Poppins Bold"/>
              </a:rPr>
              <a:t>Start with WRIS &amp; IMD validated data, use predictive AI models to fill gaps, integrate IoT sensors in later phases.</a:t>
            </a:r>
          </a:p>
        </p:txBody>
      </p:sp>
      <p:grpSp>
        <p:nvGrpSpPr>
          <p:cNvPr name="Group 12" id="12"/>
          <p:cNvGrpSpPr/>
          <p:nvPr/>
        </p:nvGrpSpPr>
        <p:grpSpPr>
          <a:xfrm rot="0">
            <a:off x="636521" y="5916358"/>
            <a:ext cx="4865585" cy="2313242"/>
            <a:chOff x="0" y="0"/>
            <a:chExt cx="1281471" cy="609249"/>
          </a:xfrm>
        </p:grpSpPr>
        <p:sp>
          <p:nvSpPr>
            <p:cNvPr name="Freeform 13" id="13"/>
            <p:cNvSpPr/>
            <p:nvPr/>
          </p:nvSpPr>
          <p:spPr>
            <a:xfrm flipH="false" flipV="false" rot="0">
              <a:off x="0" y="0"/>
              <a:ext cx="1281471" cy="609249"/>
            </a:xfrm>
            <a:custGeom>
              <a:avLst/>
              <a:gdLst/>
              <a:ahLst/>
              <a:cxnLst/>
              <a:rect r="r" b="b" t="t" l="l"/>
              <a:pathLst>
                <a:path h="609249" w="1281471">
                  <a:moveTo>
                    <a:pt x="27050" y="0"/>
                  </a:moveTo>
                  <a:lnTo>
                    <a:pt x="1254421" y="0"/>
                  </a:lnTo>
                  <a:cubicBezTo>
                    <a:pt x="1261595" y="0"/>
                    <a:pt x="1268475" y="2850"/>
                    <a:pt x="1273548" y="7923"/>
                  </a:cubicBezTo>
                  <a:cubicBezTo>
                    <a:pt x="1278621" y="12995"/>
                    <a:pt x="1281471" y="19876"/>
                    <a:pt x="1281471" y="27050"/>
                  </a:cubicBezTo>
                  <a:lnTo>
                    <a:pt x="1281471" y="582199"/>
                  </a:lnTo>
                  <a:cubicBezTo>
                    <a:pt x="1281471" y="589373"/>
                    <a:pt x="1278621" y="596253"/>
                    <a:pt x="1273548" y="601326"/>
                  </a:cubicBezTo>
                  <a:cubicBezTo>
                    <a:pt x="1268475" y="606399"/>
                    <a:pt x="1261595" y="609249"/>
                    <a:pt x="1254421" y="609249"/>
                  </a:cubicBezTo>
                  <a:lnTo>
                    <a:pt x="27050" y="609249"/>
                  </a:lnTo>
                  <a:cubicBezTo>
                    <a:pt x="19876" y="609249"/>
                    <a:pt x="12995" y="606399"/>
                    <a:pt x="7923" y="601326"/>
                  </a:cubicBezTo>
                  <a:cubicBezTo>
                    <a:pt x="2850" y="596253"/>
                    <a:pt x="0" y="589373"/>
                    <a:pt x="0" y="582199"/>
                  </a:cubicBezTo>
                  <a:lnTo>
                    <a:pt x="0" y="27050"/>
                  </a:lnTo>
                  <a:cubicBezTo>
                    <a:pt x="0" y="19876"/>
                    <a:pt x="2850" y="12995"/>
                    <a:pt x="7923" y="7923"/>
                  </a:cubicBezTo>
                  <a:cubicBezTo>
                    <a:pt x="12995" y="2850"/>
                    <a:pt x="19876" y="0"/>
                    <a:pt x="27050" y="0"/>
                  </a:cubicBezTo>
                  <a:close/>
                </a:path>
              </a:pathLst>
            </a:custGeom>
            <a:solidFill>
              <a:srgbClr val="000000"/>
            </a:solidFill>
            <a:ln w="85725" cap="sq">
              <a:solidFill>
                <a:srgbClr val="FBF9F1"/>
              </a:solidFill>
              <a:prstDash val="solid"/>
              <a:miter/>
            </a:ln>
          </p:spPr>
        </p:sp>
        <p:sp>
          <p:nvSpPr>
            <p:cNvPr name="TextBox 14" id="14"/>
            <p:cNvSpPr txBox="true"/>
            <p:nvPr/>
          </p:nvSpPr>
          <p:spPr>
            <a:xfrm>
              <a:off x="0" y="-66675"/>
              <a:ext cx="1281471" cy="675924"/>
            </a:xfrm>
            <a:prstGeom prst="rect">
              <a:avLst/>
            </a:prstGeom>
          </p:spPr>
          <p:txBody>
            <a:bodyPr anchor="ctr" rtlCol="false" tIns="50800" lIns="50800" bIns="50800" rIns="50800"/>
            <a:lstStyle/>
            <a:p>
              <a:pPr algn="ctr">
                <a:lnSpc>
                  <a:spcPts val="3359"/>
                </a:lnSpc>
              </a:pPr>
            </a:p>
            <a:p>
              <a:pPr algn="ctr">
                <a:lnSpc>
                  <a:spcPts val="2940"/>
                </a:lnSpc>
              </a:pPr>
            </a:p>
            <a:p>
              <a:pPr algn="ctr">
                <a:lnSpc>
                  <a:spcPts val="2940"/>
                </a:lnSpc>
              </a:pPr>
            </a:p>
            <a:p>
              <a:pPr algn="ctr">
                <a:lnSpc>
                  <a:spcPts val="2940"/>
                </a:lnSpc>
              </a:pPr>
            </a:p>
            <a:p>
              <a:pPr algn="ctr">
                <a:lnSpc>
                  <a:spcPts val="2940"/>
                </a:lnSpc>
              </a:pPr>
            </a:p>
          </p:txBody>
        </p:sp>
      </p:grpSp>
      <p:sp>
        <p:nvSpPr>
          <p:cNvPr name="TextBox 15" id="15"/>
          <p:cNvSpPr txBox="true"/>
          <p:nvPr/>
        </p:nvSpPr>
        <p:spPr>
          <a:xfrm rot="0">
            <a:off x="205534" y="5997593"/>
            <a:ext cx="5296573" cy="1932813"/>
          </a:xfrm>
          <a:prstGeom prst="rect">
            <a:avLst/>
          </a:prstGeom>
        </p:spPr>
        <p:txBody>
          <a:bodyPr anchor="t" rtlCol="false" tIns="0" lIns="0" bIns="0" rIns="0">
            <a:spAutoFit/>
          </a:bodyPr>
          <a:lstStyle/>
          <a:p>
            <a:pPr algn="ctr">
              <a:lnSpc>
                <a:spcPts val="4099"/>
              </a:lnSpc>
            </a:pPr>
            <a:r>
              <a:rPr lang="en-US" b="true" sz="2499" u="sng">
                <a:solidFill>
                  <a:srgbClr val="FFF78A"/>
                </a:solidFill>
                <a:latin typeface="Poppins Bold"/>
                <a:ea typeface="Poppins Bold"/>
                <a:cs typeface="Poppins Bold"/>
                <a:sym typeface="Poppins Bold"/>
              </a:rPr>
              <a:t>F</a:t>
            </a:r>
            <a:r>
              <a:rPr lang="en-US" b="true" sz="2499" u="sng">
                <a:solidFill>
                  <a:srgbClr val="FFF78A"/>
                </a:solidFill>
                <a:latin typeface="Poppins Bold"/>
                <a:ea typeface="Poppins Bold"/>
                <a:cs typeface="Poppins Bold"/>
                <a:sym typeface="Poppins Bold"/>
              </a:rPr>
              <a:t>armer Adoption</a:t>
            </a:r>
          </a:p>
          <a:p>
            <a:pPr algn="ctr">
              <a:lnSpc>
                <a:spcPts val="3772"/>
              </a:lnSpc>
            </a:pPr>
            <a:r>
              <a:rPr lang="en-US" b="true" sz="2300">
                <a:solidFill>
                  <a:srgbClr val="FFFFFF"/>
                </a:solidFill>
                <a:latin typeface="Poppins Bold"/>
                <a:ea typeface="Poppins Bold"/>
                <a:cs typeface="Poppins Bold"/>
                <a:sym typeface="Poppins Bold"/>
              </a:rPr>
              <a:t>Risk: Gaps in groundwater datasets, inconsistent field measurements</a:t>
            </a:r>
          </a:p>
        </p:txBody>
      </p:sp>
      <p:grpSp>
        <p:nvGrpSpPr>
          <p:cNvPr name="Group 16" id="16"/>
          <p:cNvGrpSpPr/>
          <p:nvPr/>
        </p:nvGrpSpPr>
        <p:grpSpPr>
          <a:xfrm rot="0">
            <a:off x="9364170" y="4435769"/>
            <a:ext cx="5554104" cy="1929479"/>
            <a:chOff x="0" y="0"/>
            <a:chExt cx="1462809" cy="508176"/>
          </a:xfrm>
        </p:grpSpPr>
        <p:sp>
          <p:nvSpPr>
            <p:cNvPr name="Freeform 17" id="17"/>
            <p:cNvSpPr/>
            <p:nvPr/>
          </p:nvSpPr>
          <p:spPr>
            <a:xfrm flipH="false" flipV="false" rot="0">
              <a:off x="0" y="0"/>
              <a:ext cx="1462809" cy="508176"/>
            </a:xfrm>
            <a:custGeom>
              <a:avLst/>
              <a:gdLst/>
              <a:ahLst/>
              <a:cxnLst/>
              <a:rect r="r" b="b" t="t" l="l"/>
              <a:pathLst>
                <a:path h="508176" w="1462809">
                  <a:moveTo>
                    <a:pt x="23696" y="0"/>
                  </a:moveTo>
                  <a:lnTo>
                    <a:pt x="1439113" y="0"/>
                  </a:lnTo>
                  <a:cubicBezTo>
                    <a:pt x="1445398" y="0"/>
                    <a:pt x="1451425" y="2497"/>
                    <a:pt x="1455869" y="6941"/>
                  </a:cubicBezTo>
                  <a:cubicBezTo>
                    <a:pt x="1460313" y="11384"/>
                    <a:pt x="1462809" y="17412"/>
                    <a:pt x="1462809" y="23696"/>
                  </a:cubicBezTo>
                  <a:lnTo>
                    <a:pt x="1462809" y="484479"/>
                  </a:lnTo>
                  <a:cubicBezTo>
                    <a:pt x="1462809" y="497566"/>
                    <a:pt x="1452200" y="508176"/>
                    <a:pt x="1439113" y="508176"/>
                  </a:cubicBezTo>
                  <a:lnTo>
                    <a:pt x="23696" y="508176"/>
                  </a:lnTo>
                  <a:cubicBezTo>
                    <a:pt x="17412" y="508176"/>
                    <a:pt x="11384" y="505679"/>
                    <a:pt x="6941" y="501235"/>
                  </a:cubicBezTo>
                  <a:cubicBezTo>
                    <a:pt x="2497" y="496791"/>
                    <a:pt x="0" y="490764"/>
                    <a:pt x="0" y="484479"/>
                  </a:cubicBezTo>
                  <a:lnTo>
                    <a:pt x="0" y="23696"/>
                  </a:lnTo>
                  <a:cubicBezTo>
                    <a:pt x="0" y="17412"/>
                    <a:pt x="2497" y="11384"/>
                    <a:pt x="6941" y="6941"/>
                  </a:cubicBezTo>
                  <a:cubicBezTo>
                    <a:pt x="11384" y="2497"/>
                    <a:pt x="17412" y="0"/>
                    <a:pt x="23696" y="0"/>
                  </a:cubicBezTo>
                  <a:close/>
                </a:path>
              </a:pathLst>
            </a:custGeom>
            <a:solidFill>
              <a:srgbClr val="000000"/>
            </a:solidFill>
            <a:ln w="85725" cap="sq">
              <a:solidFill>
                <a:srgbClr val="FBF9F1"/>
              </a:solidFill>
              <a:prstDash val="solid"/>
              <a:miter/>
            </a:ln>
          </p:spPr>
        </p:sp>
        <p:sp>
          <p:nvSpPr>
            <p:cNvPr name="TextBox 18" id="18"/>
            <p:cNvSpPr txBox="true"/>
            <p:nvPr/>
          </p:nvSpPr>
          <p:spPr>
            <a:xfrm>
              <a:off x="0" y="-57150"/>
              <a:ext cx="1462809" cy="565326"/>
            </a:xfrm>
            <a:prstGeom prst="rect">
              <a:avLst/>
            </a:prstGeom>
          </p:spPr>
          <p:txBody>
            <a:bodyPr anchor="ctr" rtlCol="false" tIns="50800" lIns="50800" bIns="50800" rIns="50800"/>
            <a:lstStyle/>
            <a:p>
              <a:pPr algn="ctr">
                <a:lnSpc>
                  <a:spcPts val="2940"/>
                </a:lnSpc>
              </a:pPr>
            </a:p>
          </p:txBody>
        </p:sp>
      </p:grpSp>
      <p:sp>
        <p:nvSpPr>
          <p:cNvPr name="TextBox 19" id="19"/>
          <p:cNvSpPr txBox="true"/>
          <p:nvPr/>
        </p:nvSpPr>
        <p:spPr>
          <a:xfrm rot="0">
            <a:off x="9613754" y="4529241"/>
            <a:ext cx="5086415" cy="2344420"/>
          </a:xfrm>
          <a:prstGeom prst="rect">
            <a:avLst/>
          </a:prstGeom>
        </p:spPr>
        <p:txBody>
          <a:bodyPr anchor="t" rtlCol="false" tIns="0" lIns="0" bIns="0" rIns="0">
            <a:spAutoFit/>
          </a:bodyPr>
          <a:lstStyle/>
          <a:p>
            <a:pPr algn="l">
              <a:lnSpc>
                <a:spcPts val="3080"/>
              </a:lnSpc>
              <a:spcBef>
                <a:spcPct val="0"/>
              </a:spcBef>
            </a:pPr>
            <a:r>
              <a:rPr lang="en-US" b="true" sz="2200">
                <a:solidFill>
                  <a:srgbClr val="00B5F8"/>
                </a:solidFill>
                <a:latin typeface="Poppins Bold"/>
                <a:ea typeface="Poppins Bold"/>
                <a:cs typeface="Poppins Bold"/>
                <a:sym typeface="Poppins Bold"/>
              </a:rPr>
              <a:t>Mitigation:</a:t>
            </a:r>
            <a:r>
              <a:rPr lang="en-US" b="true" sz="2200">
                <a:solidFill>
                  <a:srgbClr val="FBF9F1"/>
                </a:solidFill>
                <a:latin typeface="Poppins Bold"/>
                <a:ea typeface="Poppins Bold"/>
                <a:cs typeface="Poppins Bold"/>
                <a:sym typeface="Poppins Bold"/>
              </a:rPr>
              <a:t> Regional language chatbot, voice-based interaction, on-ground partnerships with Krishi Vigyan Kendras &amp; NGOs.</a:t>
            </a:r>
          </a:p>
          <a:p>
            <a:pPr algn="l">
              <a:lnSpc>
                <a:spcPts val="3080"/>
              </a:lnSpc>
              <a:spcBef>
                <a:spcPct val="0"/>
              </a:spcBef>
            </a:pPr>
          </a:p>
          <a:p>
            <a:pPr algn="l">
              <a:lnSpc>
                <a:spcPts val="3080"/>
              </a:lnSpc>
              <a:spcBef>
                <a:spcPct val="0"/>
              </a:spcBef>
            </a:pPr>
          </a:p>
        </p:txBody>
      </p:sp>
      <p:grpSp>
        <p:nvGrpSpPr>
          <p:cNvPr name="Group 20" id="20"/>
          <p:cNvGrpSpPr/>
          <p:nvPr/>
        </p:nvGrpSpPr>
        <p:grpSpPr>
          <a:xfrm rot="0">
            <a:off x="5874276" y="7423468"/>
            <a:ext cx="4201569" cy="2694434"/>
            <a:chOff x="0" y="0"/>
            <a:chExt cx="1106586" cy="709645"/>
          </a:xfrm>
        </p:grpSpPr>
        <p:sp>
          <p:nvSpPr>
            <p:cNvPr name="Freeform 21" id="21"/>
            <p:cNvSpPr/>
            <p:nvPr/>
          </p:nvSpPr>
          <p:spPr>
            <a:xfrm flipH="false" flipV="false" rot="0">
              <a:off x="0" y="0"/>
              <a:ext cx="1106586" cy="709645"/>
            </a:xfrm>
            <a:custGeom>
              <a:avLst/>
              <a:gdLst/>
              <a:ahLst/>
              <a:cxnLst/>
              <a:rect r="r" b="b" t="t" l="l"/>
              <a:pathLst>
                <a:path h="709645" w="1106586">
                  <a:moveTo>
                    <a:pt x="31325" y="0"/>
                  </a:moveTo>
                  <a:lnTo>
                    <a:pt x="1075261" y="0"/>
                  </a:lnTo>
                  <a:cubicBezTo>
                    <a:pt x="1092562" y="0"/>
                    <a:pt x="1106586" y="14025"/>
                    <a:pt x="1106586" y="31325"/>
                  </a:cubicBezTo>
                  <a:lnTo>
                    <a:pt x="1106586" y="678321"/>
                  </a:lnTo>
                  <a:cubicBezTo>
                    <a:pt x="1106586" y="695621"/>
                    <a:pt x="1092562" y="709645"/>
                    <a:pt x="1075261" y="709645"/>
                  </a:cubicBezTo>
                  <a:lnTo>
                    <a:pt x="31325" y="709645"/>
                  </a:lnTo>
                  <a:cubicBezTo>
                    <a:pt x="14025" y="709645"/>
                    <a:pt x="0" y="695621"/>
                    <a:pt x="0" y="678321"/>
                  </a:cubicBezTo>
                  <a:lnTo>
                    <a:pt x="0" y="31325"/>
                  </a:lnTo>
                  <a:cubicBezTo>
                    <a:pt x="0" y="14025"/>
                    <a:pt x="14025" y="0"/>
                    <a:pt x="31325" y="0"/>
                  </a:cubicBezTo>
                  <a:close/>
                </a:path>
              </a:pathLst>
            </a:custGeom>
            <a:solidFill>
              <a:srgbClr val="000000"/>
            </a:solidFill>
            <a:ln w="85725" cap="sq">
              <a:solidFill>
                <a:srgbClr val="FBF9F1"/>
              </a:solidFill>
              <a:prstDash val="solid"/>
              <a:miter/>
            </a:ln>
          </p:spPr>
        </p:sp>
        <p:sp>
          <p:nvSpPr>
            <p:cNvPr name="TextBox 22" id="22"/>
            <p:cNvSpPr txBox="true"/>
            <p:nvPr/>
          </p:nvSpPr>
          <p:spPr>
            <a:xfrm>
              <a:off x="0" y="-66675"/>
              <a:ext cx="1106586" cy="776320"/>
            </a:xfrm>
            <a:prstGeom prst="rect">
              <a:avLst/>
            </a:prstGeom>
          </p:spPr>
          <p:txBody>
            <a:bodyPr anchor="ctr" rtlCol="false" tIns="50800" lIns="50800" bIns="50800" rIns="50800"/>
            <a:lstStyle/>
            <a:p>
              <a:pPr algn="ctr">
                <a:lnSpc>
                  <a:spcPts val="3359"/>
                </a:lnSpc>
              </a:pPr>
            </a:p>
            <a:p>
              <a:pPr algn="ctr">
                <a:lnSpc>
                  <a:spcPts val="2940"/>
                </a:lnSpc>
              </a:pPr>
            </a:p>
            <a:p>
              <a:pPr algn="ctr">
                <a:lnSpc>
                  <a:spcPts val="2940"/>
                </a:lnSpc>
              </a:pPr>
            </a:p>
            <a:p>
              <a:pPr algn="ctr">
                <a:lnSpc>
                  <a:spcPts val="2940"/>
                </a:lnSpc>
              </a:pPr>
            </a:p>
            <a:p>
              <a:pPr algn="ctr">
                <a:lnSpc>
                  <a:spcPts val="2940"/>
                </a:lnSpc>
              </a:pPr>
            </a:p>
          </p:txBody>
        </p:sp>
      </p:grpSp>
      <p:sp>
        <p:nvSpPr>
          <p:cNvPr name="TextBox 23" id="23"/>
          <p:cNvSpPr txBox="true"/>
          <p:nvPr/>
        </p:nvSpPr>
        <p:spPr>
          <a:xfrm rot="0">
            <a:off x="5968068" y="7484640"/>
            <a:ext cx="4013985" cy="980313"/>
          </a:xfrm>
          <a:prstGeom prst="rect">
            <a:avLst/>
          </a:prstGeom>
        </p:spPr>
        <p:txBody>
          <a:bodyPr anchor="t" rtlCol="false" tIns="0" lIns="0" bIns="0" rIns="0">
            <a:spAutoFit/>
          </a:bodyPr>
          <a:lstStyle/>
          <a:p>
            <a:pPr algn="ctr">
              <a:lnSpc>
                <a:spcPts val="4099"/>
              </a:lnSpc>
            </a:pPr>
            <a:r>
              <a:rPr lang="en-US" b="true" sz="2499" u="sng">
                <a:solidFill>
                  <a:srgbClr val="FFF78A"/>
                </a:solidFill>
                <a:latin typeface="Poppins Bold"/>
                <a:ea typeface="Poppins Bold"/>
                <a:cs typeface="Poppins Bold"/>
                <a:sym typeface="Poppins Bold"/>
              </a:rPr>
              <a:t> T</a:t>
            </a:r>
            <a:r>
              <a:rPr lang="en-US" b="true" sz="2499" u="sng">
                <a:solidFill>
                  <a:srgbClr val="FFF78A"/>
                </a:solidFill>
                <a:latin typeface="Poppins Bold"/>
                <a:ea typeface="Poppins Bold"/>
                <a:cs typeface="Poppins Bold"/>
                <a:sym typeface="Poppins Bold"/>
              </a:rPr>
              <a:t>echn</a:t>
            </a:r>
            <a:r>
              <a:rPr lang="en-US" b="true" sz="2499" u="sng">
                <a:solidFill>
                  <a:srgbClr val="FFF78A"/>
                </a:solidFill>
                <a:latin typeface="Poppins Bold"/>
                <a:ea typeface="Poppins Bold"/>
                <a:cs typeface="Poppins Bold"/>
                <a:sym typeface="Poppins Bold"/>
              </a:rPr>
              <a:t>ical Scalability</a:t>
            </a:r>
          </a:p>
          <a:p>
            <a:pPr algn="ctr">
              <a:lnSpc>
                <a:spcPts val="3772"/>
              </a:lnSpc>
            </a:pPr>
          </a:p>
        </p:txBody>
      </p:sp>
      <p:grpSp>
        <p:nvGrpSpPr>
          <p:cNvPr name="Group 24" id="24"/>
          <p:cNvGrpSpPr/>
          <p:nvPr/>
        </p:nvGrpSpPr>
        <p:grpSpPr>
          <a:xfrm rot="0">
            <a:off x="12856399" y="6975806"/>
            <a:ext cx="5126888" cy="2590576"/>
            <a:chOff x="0" y="0"/>
            <a:chExt cx="1350292" cy="682292"/>
          </a:xfrm>
        </p:grpSpPr>
        <p:sp>
          <p:nvSpPr>
            <p:cNvPr name="Freeform 25" id="25"/>
            <p:cNvSpPr/>
            <p:nvPr/>
          </p:nvSpPr>
          <p:spPr>
            <a:xfrm flipH="false" flipV="false" rot="0">
              <a:off x="0" y="0"/>
              <a:ext cx="1350292" cy="682292"/>
            </a:xfrm>
            <a:custGeom>
              <a:avLst/>
              <a:gdLst/>
              <a:ahLst/>
              <a:cxnLst/>
              <a:rect r="r" b="b" t="t" l="l"/>
              <a:pathLst>
                <a:path h="682292" w="1350292">
                  <a:moveTo>
                    <a:pt x="25671" y="0"/>
                  </a:moveTo>
                  <a:lnTo>
                    <a:pt x="1324621" y="0"/>
                  </a:lnTo>
                  <a:cubicBezTo>
                    <a:pt x="1331429" y="0"/>
                    <a:pt x="1337958" y="2705"/>
                    <a:pt x="1342773" y="7519"/>
                  </a:cubicBezTo>
                  <a:cubicBezTo>
                    <a:pt x="1347587" y="12333"/>
                    <a:pt x="1350292" y="18863"/>
                    <a:pt x="1350292" y="25671"/>
                  </a:cubicBezTo>
                  <a:lnTo>
                    <a:pt x="1350292" y="656621"/>
                  </a:lnTo>
                  <a:cubicBezTo>
                    <a:pt x="1350292" y="663429"/>
                    <a:pt x="1347587" y="669958"/>
                    <a:pt x="1342773" y="674773"/>
                  </a:cubicBezTo>
                  <a:cubicBezTo>
                    <a:pt x="1337958" y="679587"/>
                    <a:pt x="1331429" y="682292"/>
                    <a:pt x="1324621" y="682292"/>
                  </a:cubicBezTo>
                  <a:lnTo>
                    <a:pt x="25671" y="682292"/>
                  </a:lnTo>
                  <a:cubicBezTo>
                    <a:pt x="18863" y="682292"/>
                    <a:pt x="12333" y="679587"/>
                    <a:pt x="7519" y="674773"/>
                  </a:cubicBezTo>
                  <a:cubicBezTo>
                    <a:pt x="2705" y="669958"/>
                    <a:pt x="0" y="663429"/>
                    <a:pt x="0" y="656621"/>
                  </a:cubicBezTo>
                  <a:lnTo>
                    <a:pt x="0" y="25671"/>
                  </a:lnTo>
                  <a:cubicBezTo>
                    <a:pt x="0" y="18863"/>
                    <a:pt x="2705" y="12333"/>
                    <a:pt x="7519" y="7519"/>
                  </a:cubicBezTo>
                  <a:cubicBezTo>
                    <a:pt x="12333" y="2705"/>
                    <a:pt x="18863" y="0"/>
                    <a:pt x="25671" y="0"/>
                  </a:cubicBezTo>
                  <a:close/>
                </a:path>
              </a:pathLst>
            </a:custGeom>
            <a:solidFill>
              <a:srgbClr val="000000"/>
            </a:solidFill>
            <a:ln w="85725" cap="sq">
              <a:solidFill>
                <a:srgbClr val="FBF9F1"/>
              </a:solidFill>
              <a:prstDash val="solid"/>
              <a:miter/>
            </a:ln>
          </p:spPr>
        </p:sp>
        <p:sp>
          <p:nvSpPr>
            <p:cNvPr name="TextBox 26" id="26"/>
            <p:cNvSpPr txBox="true"/>
            <p:nvPr/>
          </p:nvSpPr>
          <p:spPr>
            <a:xfrm>
              <a:off x="0" y="-57150"/>
              <a:ext cx="1350292" cy="739442"/>
            </a:xfrm>
            <a:prstGeom prst="rect">
              <a:avLst/>
            </a:prstGeom>
          </p:spPr>
          <p:txBody>
            <a:bodyPr anchor="ctr" rtlCol="false" tIns="50800" lIns="50800" bIns="50800" rIns="50800"/>
            <a:lstStyle/>
            <a:p>
              <a:pPr algn="ctr">
                <a:lnSpc>
                  <a:spcPts val="2940"/>
                </a:lnSpc>
              </a:pPr>
            </a:p>
          </p:txBody>
        </p:sp>
      </p:grpSp>
      <p:sp>
        <p:nvSpPr>
          <p:cNvPr name="TextBox 27" id="27"/>
          <p:cNvSpPr txBox="true"/>
          <p:nvPr/>
        </p:nvSpPr>
        <p:spPr>
          <a:xfrm rot="0">
            <a:off x="13116940" y="7050228"/>
            <a:ext cx="4577086" cy="3331735"/>
          </a:xfrm>
          <a:prstGeom prst="rect">
            <a:avLst/>
          </a:prstGeom>
        </p:spPr>
        <p:txBody>
          <a:bodyPr anchor="t" rtlCol="false" tIns="0" lIns="0" bIns="0" rIns="0">
            <a:spAutoFit/>
          </a:bodyPr>
          <a:lstStyle/>
          <a:p>
            <a:pPr algn="l">
              <a:lnSpc>
                <a:spcPts val="3401"/>
              </a:lnSpc>
              <a:spcBef>
                <a:spcPct val="0"/>
              </a:spcBef>
            </a:pPr>
            <a:r>
              <a:rPr lang="en-US" b="true" sz="2429">
                <a:solidFill>
                  <a:srgbClr val="00B5F8"/>
                </a:solidFill>
                <a:latin typeface="Poppins Bold"/>
                <a:ea typeface="Poppins Bold"/>
                <a:cs typeface="Poppins Bold"/>
                <a:sym typeface="Poppins Bold"/>
              </a:rPr>
              <a:t>Mitigation: </a:t>
            </a:r>
            <a:r>
              <a:rPr lang="en-US" b="true" sz="2429">
                <a:solidFill>
                  <a:srgbClr val="FFFFFF"/>
                </a:solidFill>
                <a:latin typeface="Poppins Bold"/>
                <a:ea typeface="Poppins Bold"/>
                <a:cs typeface="Poppins Bold"/>
                <a:sym typeface="Poppins Bold"/>
              </a:rPr>
              <a:t>Cloud-based infrastructure (AWS/Firebase), modular architecture for easy scaling.</a:t>
            </a:r>
          </a:p>
          <a:p>
            <a:pPr algn="l">
              <a:lnSpc>
                <a:spcPts val="3121"/>
              </a:lnSpc>
              <a:spcBef>
                <a:spcPct val="0"/>
              </a:spcBef>
            </a:pPr>
          </a:p>
          <a:p>
            <a:pPr algn="l">
              <a:lnSpc>
                <a:spcPts val="3121"/>
              </a:lnSpc>
              <a:spcBef>
                <a:spcPct val="0"/>
              </a:spcBef>
            </a:pPr>
          </a:p>
          <a:p>
            <a:pPr algn="l">
              <a:lnSpc>
                <a:spcPts val="3121"/>
              </a:lnSpc>
              <a:spcBef>
                <a:spcPct val="0"/>
              </a:spcBef>
            </a:pPr>
          </a:p>
        </p:txBody>
      </p:sp>
      <p:sp>
        <p:nvSpPr>
          <p:cNvPr name="TextBox 28" id="28"/>
          <p:cNvSpPr txBox="true"/>
          <p:nvPr/>
        </p:nvSpPr>
        <p:spPr>
          <a:xfrm rot="0">
            <a:off x="6077599" y="8153400"/>
            <a:ext cx="3787864" cy="1692174"/>
          </a:xfrm>
          <a:prstGeom prst="rect">
            <a:avLst/>
          </a:prstGeom>
        </p:spPr>
        <p:txBody>
          <a:bodyPr anchor="t" rtlCol="false" tIns="0" lIns="0" bIns="0" rIns="0">
            <a:spAutoFit/>
          </a:bodyPr>
          <a:lstStyle/>
          <a:p>
            <a:pPr algn="l">
              <a:lnSpc>
                <a:spcPts val="3330"/>
              </a:lnSpc>
              <a:spcBef>
                <a:spcPct val="0"/>
              </a:spcBef>
            </a:pPr>
            <a:r>
              <a:rPr lang="en-US" b="true" sz="2378">
                <a:solidFill>
                  <a:srgbClr val="FFFFFF"/>
                </a:solidFill>
                <a:latin typeface="Poppins Bold"/>
                <a:ea typeface="Poppins Bold"/>
                <a:cs typeface="Poppins Bold"/>
                <a:sym typeface="Poppins Bold"/>
              </a:rPr>
              <a:t>Risk: Handling large-scale datasets and predictive analytics for multiple states.</a:t>
            </a:r>
          </a:p>
        </p:txBody>
      </p:sp>
      <p:sp>
        <p:nvSpPr>
          <p:cNvPr name="AutoShape 29" id="29"/>
          <p:cNvSpPr/>
          <p:nvPr/>
        </p:nvSpPr>
        <p:spPr>
          <a:xfrm flipV="true">
            <a:off x="5515324" y="3252748"/>
            <a:ext cx="3628676" cy="1222478"/>
          </a:xfrm>
          <a:prstGeom prst="line">
            <a:avLst/>
          </a:prstGeom>
          <a:ln cap="flat" w="38100">
            <a:solidFill>
              <a:srgbClr val="00A500"/>
            </a:solidFill>
            <a:prstDash val="solid"/>
            <a:headEnd type="none" len="sm" w="sm"/>
            <a:tailEnd type="arrow" len="sm" w="med"/>
          </a:ln>
        </p:spPr>
      </p:sp>
      <p:sp>
        <p:nvSpPr>
          <p:cNvPr name="AutoShape 30" id="30"/>
          <p:cNvSpPr/>
          <p:nvPr/>
        </p:nvSpPr>
        <p:spPr>
          <a:xfrm flipV="true">
            <a:off x="5853976" y="5400509"/>
            <a:ext cx="3385274" cy="1341674"/>
          </a:xfrm>
          <a:prstGeom prst="line">
            <a:avLst/>
          </a:prstGeom>
          <a:ln cap="flat" w="38100">
            <a:solidFill>
              <a:srgbClr val="00A500"/>
            </a:solidFill>
            <a:prstDash val="solid"/>
            <a:headEnd type="none" len="sm" w="sm"/>
            <a:tailEnd type="arrow" len="sm" w="med"/>
          </a:ln>
        </p:spPr>
      </p:sp>
      <p:sp>
        <p:nvSpPr>
          <p:cNvPr name="AutoShape 31" id="31"/>
          <p:cNvSpPr/>
          <p:nvPr/>
        </p:nvSpPr>
        <p:spPr>
          <a:xfrm flipV="true">
            <a:off x="10075845" y="7949456"/>
            <a:ext cx="2713879" cy="1202879"/>
          </a:xfrm>
          <a:prstGeom prst="line">
            <a:avLst/>
          </a:prstGeom>
          <a:ln cap="flat" w="38100">
            <a:solidFill>
              <a:srgbClr val="00A5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DAGzZLHSqYw</dc:identifier>
  <dcterms:modified xsi:type="dcterms:W3CDTF">2011-08-01T06:04:30Z</dcterms:modified>
  <cp:revision>1</cp:revision>
  <dc:title>TrailBlazers</dc:title>
</cp:coreProperties>
</file>